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57" r:id="rId3"/>
    <p:sldId id="258" r:id="rId4"/>
    <p:sldId id="259" r:id="rId5"/>
    <p:sldId id="263" r:id="rId6"/>
    <p:sldId id="260" r:id="rId7"/>
    <p:sldId id="261" r:id="rId8"/>
    <p:sldId id="262" r:id="rId9"/>
    <p:sldId id="264" r:id="rId10"/>
    <p:sldId id="265" r:id="rId11"/>
    <p:sldId id="266" r:id="rId12"/>
    <p:sldId id="267" r:id="rId13"/>
    <p:sldId id="268" r:id="rId14"/>
    <p:sldId id="270" r:id="rId15"/>
    <p:sldId id="269" r:id="rId16"/>
    <p:sldId id="271" r:id="rId17"/>
    <p:sldId id="272" r:id="rId18"/>
    <p:sldId id="273"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92" d="100"/>
          <a:sy n="92" d="100"/>
        </p:scale>
        <p:origin x="-53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77F006-E165-4E75-8CBB-403F0E161E65}" type="datetimeFigureOut">
              <a:rPr lang="es-ES" smtClean="0"/>
              <a:t>12/03/2010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2233B21-2A36-4908-83E2-BA7B991679EB}"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10</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11</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12</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13</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14</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15</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16</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17</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18</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2</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3</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4</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5</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6</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7</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8</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92233B21-2A36-4908-83E2-BA7B991679EB}" type="slidenum">
              <a:rPr lang="es-ES" smtClean="0"/>
              <a:t>9</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12/03/2010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12/03/2010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hyperlink" Target="Crazy%20badminton.avi"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214414" y="6143644"/>
            <a:ext cx="6400800" cy="566726"/>
          </a:xfrm>
        </p:spPr>
        <p:txBody>
          <a:bodyPr>
            <a:normAutofit lnSpcReduction="10000"/>
          </a:bodyPr>
          <a:lstStyle/>
          <a:p>
            <a:r>
              <a:rPr lang="es-ES" dirty="0" smtClean="0">
                <a:hlinkClick r:id="rId4" action="ppaction://hlinkfile"/>
              </a:rPr>
              <a:t>VER PARTIDO</a:t>
            </a:r>
            <a:endParaRPr lang="es-ES" dirty="0"/>
          </a:p>
        </p:txBody>
      </p:sp>
      <p:sp>
        <p:nvSpPr>
          <p:cNvPr id="4" name="3 Rectángulo"/>
          <p:cNvSpPr/>
          <p:nvPr/>
        </p:nvSpPr>
        <p:spPr>
          <a:xfrm>
            <a:off x="500034" y="285728"/>
            <a:ext cx="7715304" cy="923330"/>
          </a:xfrm>
          <a:prstGeom prst="rect">
            <a:avLst/>
          </a:prstGeom>
          <a:noFill/>
        </p:spPr>
        <p:txBody>
          <a:bodyPr wrap="square" lIns="91440" tIns="45720" rIns="91440" bIns="45720">
            <a:spAutoFit/>
          </a:bodyPr>
          <a:lstStyle/>
          <a:p>
            <a:pPr algn="ctr"/>
            <a:r>
              <a:rPr lang="es-ES" sz="5400" b="1" cap="none" spc="10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BADMINTON</a:t>
            </a:r>
            <a:endParaRPr lang="es-ES" sz="5400" b="1" cap="none" spc="10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6" name="5 Imagen" descr="partido badminton.jpg"/>
          <p:cNvPicPr>
            <a:picLocks noChangeAspect="1"/>
          </p:cNvPicPr>
          <p:nvPr/>
        </p:nvPicPr>
        <p:blipFill>
          <a:blip r:embed="rId5"/>
          <a:stretch>
            <a:fillRect/>
          </a:stretch>
        </p:blipFill>
        <p:spPr>
          <a:xfrm>
            <a:off x="642910" y="1142984"/>
            <a:ext cx="7928690" cy="4929222"/>
          </a:xfrm>
          <a:prstGeom prst="rect">
            <a:avLst/>
          </a:prstGeom>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3000" fill="hold"/>
                                        <p:tgtEl>
                                          <p:spTgt spid="4"/>
                                        </p:tgtEl>
                                        <p:attrNameLst>
                                          <p:attrName>ppt_x</p:attrName>
                                        </p:attrNameLst>
                                      </p:cBhvr>
                                      <p:tavLst>
                                        <p:tav tm="0">
                                          <p:val>
                                            <p:strVal val="#ppt_x"/>
                                          </p:val>
                                        </p:tav>
                                        <p:tav tm="100000">
                                          <p:val>
                                            <p:strVal val="#ppt_x"/>
                                          </p:val>
                                        </p:tav>
                                      </p:tavLst>
                                    </p:anim>
                                    <p:anim calcmode="lin" valueType="num">
                                      <p:cBhvr additive="base">
                                        <p:cTn id="13" dur="30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diamond(in)">
                                      <p:cBhvr>
                                        <p:cTn id="18"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rgbClr val="FF3399"/>
            </a:gs>
            <a:gs pos="25000">
              <a:srgbClr val="FF6633"/>
            </a:gs>
            <a:gs pos="50000">
              <a:srgbClr val="FFFF00"/>
            </a:gs>
            <a:gs pos="75000">
              <a:srgbClr val="01A78F"/>
            </a:gs>
            <a:gs pos="100000">
              <a:srgbClr val="3366FF"/>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428596" y="428604"/>
            <a:ext cx="8429684" cy="923330"/>
          </a:xfrm>
          <a:prstGeom prst="rect">
            <a:avLst/>
          </a:prstGeom>
          <a:noFill/>
        </p:spPr>
        <p:txBody>
          <a:bodyPr wrap="square" rtlCol="0">
            <a:spAutoFit/>
          </a:bodyPr>
          <a:lstStyle/>
          <a:p>
            <a:pPr algn="ctr"/>
            <a:r>
              <a:rPr lang="es-ES_tradnl" sz="5400" dirty="0" smtClean="0">
                <a:latin typeface="Baskerville Old Face" pitchFamily="18" charset="0"/>
              </a:rPr>
              <a:t>PARTIDOS DE DOBLES</a:t>
            </a:r>
            <a:endParaRPr lang="es-ES" sz="5400" dirty="0">
              <a:latin typeface="Baskerville Old Face" pitchFamily="18" charset="0"/>
            </a:endParaRPr>
          </a:p>
        </p:txBody>
      </p:sp>
      <p:sp>
        <p:nvSpPr>
          <p:cNvPr id="8" name="7 CuadroTexto"/>
          <p:cNvSpPr txBox="1"/>
          <p:nvPr/>
        </p:nvSpPr>
        <p:spPr>
          <a:xfrm>
            <a:off x="642910" y="1428736"/>
            <a:ext cx="7929618" cy="5632311"/>
          </a:xfrm>
          <a:prstGeom prst="rect">
            <a:avLst/>
          </a:prstGeom>
          <a:noFill/>
        </p:spPr>
        <p:txBody>
          <a:bodyPr wrap="square" rtlCol="0">
            <a:spAutoFit/>
          </a:bodyPr>
          <a:lstStyle/>
          <a:p>
            <a:pPr>
              <a:buFont typeface="Wingdings" pitchFamily="2" charset="2"/>
              <a:buChar char="ü"/>
            </a:pPr>
            <a:r>
              <a:rPr lang="es-ES" sz="2400" dirty="0" smtClean="0">
                <a:latin typeface="Baskerville Old Face" pitchFamily="18" charset="0"/>
              </a:rPr>
              <a:t>Antes cada equipo tenía dos oportunidades de saque (una por jugador), pero ahora sólo se tiene un intento, de forma que si se falla el saque supone automáticamente punto para el contrario.</a:t>
            </a:r>
          </a:p>
          <a:p>
            <a:endParaRPr lang="es-ES" sz="2400" dirty="0" smtClean="0">
              <a:latin typeface="Baskerville Old Face" pitchFamily="18" charset="0"/>
            </a:endParaRPr>
          </a:p>
          <a:p>
            <a:pPr>
              <a:buFont typeface="Wingdings" pitchFamily="2" charset="2"/>
              <a:buChar char="ü"/>
            </a:pPr>
            <a:r>
              <a:rPr lang="es-ES" sz="2400" dirty="0" smtClean="0">
                <a:latin typeface="Baskerville Old Face" pitchFamily="18" charset="0"/>
              </a:rPr>
              <a:t>Cada vez que se gana un tanto, el jugador que efectúa el servicio debe cambiar de zona de </a:t>
            </a:r>
            <a:r>
              <a:rPr lang="es-ES" sz="2400" dirty="0" smtClean="0">
                <a:latin typeface="Baskerville Old Face" pitchFamily="18" charset="0"/>
              </a:rPr>
              <a:t>saque</a:t>
            </a:r>
            <a:r>
              <a:rPr lang="es-ES" sz="2400" dirty="0" smtClean="0">
                <a:latin typeface="Baskerville Old Face" pitchFamily="18" charset="0"/>
              </a:rPr>
              <a:t> </a:t>
            </a:r>
            <a:r>
              <a:rPr lang="es-ES" sz="2400" dirty="0" smtClean="0">
                <a:latin typeface="Baskerville Old Face" pitchFamily="18" charset="0"/>
              </a:rPr>
              <a:t>(también en individuales)</a:t>
            </a:r>
            <a:endParaRPr lang="es-ES" sz="2400" dirty="0" smtClean="0">
              <a:latin typeface="Baskerville Old Face" pitchFamily="18" charset="0"/>
            </a:endParaRPr>
          </a:p>
          <a:p>
            <a:pPr>
              <a:buFont typeface="Wingdings" pitchFamily="2" charset="2"/>
              <a:buChar char="ü"/>
            </a:pPr>
            <a:endParaRPr lang="es-ES" sz="2400" dirty="0" smtClean="0">
              <a:latin typeface="Baskerville Old Face" pitchFamily="18" charset="0"/>
            </a:endParaRPr>
          </a:p>
          <a:p>
            <a:pPr>
              <a:buFont typeface="Wingdings" pitchFamily="2" charset="2"/>
              <a:buChar char="ü"/>
            </a:pPr>
            <a:r>
              <a:rPr lang="es-ES" sz="2400" dirty="0" smtClean="0">
                <a:latin typeface="Baskerville Old Face" pitchFamily="18" charset="0"/>
              </a:rPr>
              <a:t>Si el jugador que saca suma punto sigue sacando la misma persona hasta que su equipo pierda, y cuando vuelvan a sacar le tocará al compañero.</a:t>
            </a:r>
            <a:endParaRPr lang="es-ES" sz="2400" dirty="0" smtClean="0">
              <a:latin typeface="Baskerville Old Face" pitchFamily="18" charset="0"/>
            </a:endParaRPr>
          </a:p>
          <a:p>
            <a:pPr>
              <a:buFont typeface="Wingdings" pitchFamily="2" charset="2"/>
              <a:buChar char="ü"/>
            </a:pPr>
            <a:endParaRPr lang="es-ES" sz="2400" dirty="0" smtClean="0">
              <a:latin typeface="Baskerville Old Face" pitchFamily="18" charset="0"/>
            </a:endParaRPr>
          </a:p>
          <a:p>
            <a:pPr>
              <a:buFont typeface="Wingdings" pitchFamily="2" charset="2"/>
              <a:buChar char="ü"/>
            </a:pPr>
            <a:r>
              <a:rPr lang="es-ES" sz="2400" dirty="0" smtClean="0">
                <a:latin typeface="Baskerville Old Face" pitchFamily="18" charset="0"/>
              </a:rPr>
              <a:t>Ningún jugador puede recibir dos saques consecutivos durante un encuentro. </a:t>
            </a:r>
          </a:p>
          <a:p>
            <a:pPr>
              <a:buFont typeface="Wingdings" pitchFamily="2" charset="2"/>
              <a:buChar char="ü"/>
            </a:pPr>
            <a:endParaRPr lang="es-ES" sz="2400" dirty="0">
              <a:latin typeface="Baskerville Old Face" pitchFamily="18" charset="0"/>
            </a:endParaRPr>
          </a:p>
        </p:txBody>
      </p:sp>
    </p:spTree>
  </p:cSld>
  <p:clrMapOvr>
    <a:masterClrMapping/>
  </p:clrMapOvr>
  <p:transition spd="slow">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xEl>
                                              <p:pRg st="2" end="2"/>
                                            </p:txEl>
                                          </p:spTgt>
                                        </p:tgtEl>
                                        <p:attrNameLst>
                                          <p:attrName>style.visibility</p:attrName>
                                        </p:attrNameLst>
                                      </p:cBhvr>
                                      <p:to>
                                        <p:strVal val="visible"/>
                                      </p:to>
                                    </p:set>
                                    <p:animEffect transition="in" filter="wipe(down)">
                                      <p:cBhvr>
                                        <p:cTn id="7" dur="3000"/>
                                        <p:tgtEl>
                                          <p:spTgt spid="8">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xEl>
                                              <p:pRg st="4" end="4"/>
                                            </p:txEl>
                                          </p:spTgt>
                                        </p:tgtEl>
                                        <p:attrNameLst>
                                          <p:attrName>style.visibility</p:attrName>
                                        </p:attrNameLst>
                                      </p:cBhvr>
                                      <p:to>
                                        <p:strVal val="visible"/>
                                      </p:to>
                                    </p:set>
                                    <p:animEffect transition="in" filter="wipe(down)">
                                      <p:cBhvr>
                                        <p:cTn id="12" dur="3000"/>
                                        <p:tgtEl>
                                          <p:spTgt spid="8">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down)">
                                      <p:cBhvr>
                                        <p:cTn id="17" dur="30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0" presetClass="entr" presetSubtype="0" fill="hold" nodeType="clickEffect">
                                  <p:stCondLst>
                                    <p:cond delay="0"/>
                                  </p:stCondLst>
                                  <p:childTnLst>
                                    <p:set>
                                      <p:cBhvr>
                                        <p:cTn id="21" dur="1" fill="hold">
                                          <p:stCondLst>
                                            <p:cond delay="0"/>
                                          </p:stCondLst>
                                        </p:cTn>
                                        <p:tgtEl>
                                          <p:spTgt spid="8">
                                            <p:txEl>
                                              <p:pRg st="6" end="6"/>
                                            </p:txEl>
                                          </p:spTgt>
                                        </p:tgtEl>
                                        <p:attrNameLst>
                                          <p:attrName>style.visibility</p:attrName>
                                        </p:attrNameLst>
                                      </p:cBhvr>
                                      <p:to>
                                        <p:strVal val="visible"/>
                                      </p:to>
                                    </p:set>
                                    <p:animEffect transition="in" filter="fade">
                                      <p:cBhvr>
                                        <p:cTn id="22" dur="800" decel="100000"/>
                                        <p:tgtEl>
                                          <p:spTgt spid="8">
                                            <p:txEl>
                                              <p:pRg st="6" end="6"/>
                                            </p:txEl>
                                          </p:spTgt>
                                        </p:tgtEl>
                                      </p:cBhvr>
                                    </p:animEffect>
                                    <p:anim calcmode="lin" valueType="num">
                                      <p:cBhvr>
                                        <p:cTn id="23" dur="800" decel="100000" fill="hold"/>
                                        <p:tgtEl>
                                          <p:spTgt spid="8">
                                            <p:txEl>
                                              <p:pRg st="6" end="6"/>
                                            </p:txEl>
                                          </p:spTgt>
                                        </p:tgtEl>
                                        <p:attrNameLst>
                                          <p:attrName>style.rotation</p:attrName>
                                        </p:attrNameLst>
                                      </p:cBhvr>
                                      <p:tavLst>
                                        <p:tav tm="0">
                                          <p:val>
                                            <p:fltVal val="-90"/>
                                          </p:val>
                                        </p:tav>
                                        <p:tav tm="100000">
                                          <p:val>
                                            <p:fltVal val="0"/>
                                          </p:val>
                                        </p:tav>
                                      </p:tavLst>
                                    </p:anim>
                                    <p:anim calcmode="lin" valueType="num">
                                      <p:cBhvr>
                                        <p:cTn id="24" dur="800" decel="100000" fill="hold"/>
                                        <p:tgtEl>
                                          <p:spTgt spid="8">
                                            <p:txEl>
                                              <p:pRg st="6" end="6"/>
                                            </p:txEl>
                                          </p:spTgt>
                                        </p:tgtEl>
                                        <p:attrNameLst>
                                          <p:attrName>ppt_x</p:attrName>
                                        </p:attrNameLst>
                                      </p:cBhvr>
                                      <p:tavLst>
                                        <p:tav tm="0">
                                          <p:val>
                                            <p:strVal val="#ppt_x+0.4"/>
                                          </p:val>
                                        </p:tav>
                                        <p:tav tm="100000">
                                          <p:val>
                                            <p:strVal val="#ppt_x-0.05"/>
                                          </p:val>
                                        </p:tav>
                                      </p:tavLst>
                                    </p:anim>
                                    <p:anim calcmode="lin" valueType="num">
                                      <p:cBhvr>
                                        <p:cTn id="25" dur="800" decel="100000" fill="hold"/>
                                        <p:tgtEl>
                                          <p:spTgt spid="8">
                                            <p:txEl>
                                              <p:pRg st="6" end="6"/>
                                            </p:txEl>
                                          </p:spTgt>
                                        </p:tgtEl>
                                        <p:attrNameLst>
                                          <p:attrName>ppt_y</p:attrName>
                                        </p:attrNameLst>
                                      </p:cBhvr>
                                      <p:tavLst>
                                        <p:tav tm="0">
                                          <p:val>
                                            <p:strVal val="#ppt_y-0.4"/>
                                          </p:val>
                                        </p:tav>
                                        <p:tav tm="100000">
                                          <p:val>
                                            <p:strVal val="#ppt_y+0.1"/>
                                          </p:val>
                                        </p:tav>
                                      </p:tavLst>
                                    </p:anim>
                                    <p:anim calcmode="lin" valueType="num">
                                      <p:cBhvr>
                                        <p:cTn id="26" dur="200" accel="100000" fill="hold">
                                          <p:stCondLst>
                                            <p:cond delay="800"/>
                                          </p:stCondLst>
                                        </p:cTn>
                                        <p:tgtEl>
                                          <p:spTgt spid="8">
                                            <p:txEl>
                                              <p:pRg st="6" end="6"/>
                                            </p:txEl>
                                          </p:spTgt>
                                        </p:tgtEl>
                                        <p:attrNameLst>
                                          <p:attrName>ppt_x</p:attrName>
                                        </p:attrNameLst>
                                      </p:cBhvr>
                                      <p:tavLst>
                                        <p:tav tm="0">
                                          <p:val>
                                            <p:strVal val="#ppt_x-0.05"/>
                                          </p:val>
                                        </p:tav>
                                        <p:tav tm="100000">
                                          <p:val>
                                            <p:strVal val="#ppt_x"/>
                                          </p:val>
                                        </p:tav>
                                      </p:tavLst>
                                    </p:anim>
                                    <p:anim calcmode="lin" valueType="num">
                                      <p:cBhvr>
                                        <p:cTn id="27" dur="200" accel="100000" fill="hold">
                                          <p:stCondLst>
                                            <p:cond delay="800"/>
                                          </p:stCondLst>
                                        </p:cTn>
                                        <p:tgtEl>
                                          <p:spTgt spid="8">
                                            <p:txEl>
                                              <p:pRg st="6" end="6"/>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rgbClr val="FBEAC7"/>
            </a:gs>
            <a:gs pos="17999">
              <a:srgbClr val="FEE7F2"/>
            </a:gs>
            <a:gs pos="36000">
              <a:srgbClr val="FAC77D"/>
            </a:gs>
            <a:gs pos="61000">
              <a:srgbClr val="FBA97D"/>
            </a:gs>
            <a:gs pos="82001">
              <a:srgbClr val="FBD49C"/>
            </a:gs>
            <a:gs pos="100000">
              <a:srgbClr val="FEE7F2"/>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428596" y="214290"/>
            <a:ext cx="8143932" cy="923330"/>
          </a:xfrm>
          <a:prstGeom prst="rect">
            <a:avLst/>
          </a:prstGeom>
          <a:noFill/>
        </p:spPr>
        <p:txBody>
          <a:bodyPr wrap="square" rtlCol="0">
            <a:spAutoFit/>
          </a:bodyPr>
          <a:lstStyle/>
          <a:p>
            <a:pPr algn="ctr"/>
            <a:r>
              <a:rPr lang="es-ES_tradnl" sz="5400" dirty="0" smtClean="0">
                <a:latin typeface="Baskerville Old Face" pitchFamily="18" charset="0"/>
              </a:rPr>
              <a:t>EL SAQUE O SERVICIO</a:t>
            </a:r>
            <a:endParaRPr lang="es-ES" sz="5400" dirty="0">
              <a:latin typeface="Baskerville Old Face" pitchFamily="18" charset="0"/>
            </a:endParaRPr>
          </a:p>
        </p:txBody>
      </p:sp>
      <p:pic>
        <p:nvPicPr>
          <p:cNvPr id="3" name="2 Imagen" descr="saque gif.gif"/>
          <p:cNvPicPr>
            <a:picLocks noChangeAspect="1"/>
          </p:cNvPicPr>
          <p:nvPr/>
        </p:nvPicPr>
        <p:blipFill>
          <a:blip r:embed="rId3"/>
          <a:stretch>
            <a:fillRect/>
          </a:stretch>
        </p:blipFill>
        <p:spPr>
          <a:xfrm>
            <a:off x="285720" y="1500174"/>
            <a:ext cx="3429024" cy="4786346"/>
          </a:xfrm>
          <a:prstGeom prst="rect">
            <a:avLst/>
          </a:prstGeom>
        </p:spPr>
      </p:pic>
      <p:sp>
        <p:nvSpPr>
          <p:cNvPr id="4" name="3 CuadroTexto"/>
          <p:cNvSpPr txBox="1"/>
          <p:nvPr/>
        </p:nvSpPr>
        <p:spPr>
          <a:xfrm>
            <a:off x="4500562" y="928670"/>
            <a:ext cx="4000528" cy="6186309"/>
          </a:xfrm>
          <a:prstGeom prst="rect">
            <a:avLst/>
          </a:prstGeom>
          <a:noFill/>
        </p:spPr>
        <p:txBody>
          <a:bodyPr wrap="square" rtlCol="0">
            <a:spAutoFit/>
          </a:bodyPr>
          <a:lstStyle/>
          <a:p>
            <a:endParaRPr lang="es-ES" dirty="0" smtClean="0">
              <a:latin typeface="Baskerville Old Face" pitchFamily="18" charset="0"/>
            </a:endParaRPr>
          </a:p>
          <a:p>
            <a:pPr>
              <a:buFont typeface="Wingdings" pitchFamily="2" charset="2"/>
              <a:buChar char="Ø"/>
            </a:pPr>
            <a:r>
              <a:rPr lang="es-ES" dirty="0" smtClean="0">
                <a:latin typeface="Baskerville Old Face" pitchFamily="18" charset="0"/>
              </a:rPr>
              <a:t>Se considera efectuado cuando el volante toca alguna parte de la raqueta, o del cuerpo del jugador.</a:t>
            </a:r>
          </a:p>
          <a:p>
            <a:pPr>
              <a:buFont typeface="Wingdings" pitchFamily="2" charset="2"/>
              <a:buChar char="Ø"/>
            </a:pPr>
            <a:r>
              <a:rPr lang="es-ES" dirty="0" smtClean="0">
                <a:latin typeface="Baskerville Old Face" pitchFamily="18" charset="0"/>
              </a:rPr>
              <a:t>El que realiza el servicio y el que lo recibe, se colocan en las respectivas zonas de saque( opuestas en diagonal) sin pisar las líneas que las delimitan y ambos jugadores deben mantener sus dos pies en el suelo y mantener una posición estática.</a:t>
            </a:r>
          </a:p>
          <a:p>
            <a:pPr>
              <a:buFont typeface="Wingdings" pitchFamily="2" charset="2"/>
              <a:buChar char="Ø"/>
            </a:pPr>
            <a:r>
              <a:rPr lang="es-ES" dirty="0" smtClean="0">
                <a:latin typeface="Baskerville Old Face" pitchFamily="18" charset="0"/>
              </a:rPr>
              <a:t>La posición de golpeo correcto es: la cabeza de la raqueta y el volante deberán encontrarse por debajo de la cintura y la empuñadura de la raqueta estará por encima de la cabeza de la misma.</a:t>
            </a:r>
            <a:endParaRPr lang="es-ES_tradnl" dirty="0" smtClean="0">
              <a:latin typeface="Baskerville Old Face" pitchFamily="18" charset="0"/>
            </a:endParaRPr>
          </a:p>
          <a:p>
            <a:pPr>
              <a:buFont typeface="Wingdings" pitchFamily="2" charset="2"/>
              <a:buChar char="Ø"/>
            </a:pPr>
            <a:r>
              <a:rPr lang="es-ES" dirty="0" smtClean="0">
                <a:latin typeface="Baskerville Old Face" pitchFamily="18" charset="0"/>
              </a:rPr>
              <a:t>En el juego de individuales o de dobles el saque </a:t>
            </a:r>
            <a:r>
              <a:rPr lang="es-ES" sz="1600" dirty="0" smtClean="0">
                <a:latin typeface="Baskerville Old Face" pitchFamily="18" charset="0"/>
              </a:rPr>
              <a:t>será</a:t>
            </a:r>
            <a:r>
              <a:rPr lang="es-ES" dirty="0" smtClean="0">
                <a:latin typeface="Baskerville Old Face" pitchFamily="18" charset="0"/>
              </a:rPr>
              <a:t> distinto. Así, para encuentros de individuales es preferible efectuar saques largos y, sin embargo, en dobles predominarán los saques cortos y a ras de la red. </a:t>
            </a:r>
          </a:p>
          <a:p>
            <a:endParaRPr lang="es-ES" dirty="0"/>
          </a:p>
        </p:txBody>
      </p:sp>
    </p:spTree>
  </p:cSld>
  <p:clrMapOvr>
    <a:masterClrMapping/>
  </p:clrMapOvr>
  <p:transition spd="slow">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rgbClr val="E6DCAC"/>
            </a:gs>
            <a:gs pos="12000">
              <a:srgbClr val="E6D78A"/>
            </a:gs>
            <a:gs pos="30000">
              <a:srgbClr val="C7AC4C"/>
            </a:gs>
            <a:gs pos="45000">
              <a:srgbClr val="E6D78A"/>
            </a:gs>
            <a:gs pos="77000">
              <a:srgbClr val="C7AC4C"/>
            </a:gs>
            <a:gs pos="100000">
              <a:srgbClr val="E6DCAC"/>
            </a:gs>
          </a:gsLst>
          <a:lin ang="54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642910" y="285728"/>
            <a:ext cx="7929618" cy="923330"/>
          </a:xfrm>
          <a:prstGeom prst="rect">
            <a:avLst/>
          </a:prstGeom>
          <a:noFill/>
        </p:spPr>
        <p:txBody>
          <a:bodyPr wrap="square" rtlCol="0">
            <a:spAutoFit/>
          </a:bodyPr>
          <a:lstStyle/>
          <a:p>
            <a:pPr algn="ctr"/>
            <a:r>
              <a:rPr lang="es-ES_tradnl" sz="5400" dirty="0" smtClean="0">
                <a:latin typeface="Baskerville Old Face" pitchFamily="18" charset="0"/>
              </a:rPr>
              <a:t>EL CLEAR</a:t>
            </a:r>
            <a:endParaRPr lang="es-ES" sz="5400" dirty="0">
              <a:latin typeface="Baskerville Old Face" pitchFamily="18" charset="0"/>
            </a:endParaRPr>
          </a:p>
        </p:txBody>
      </p:sp>
      <p:pic>
        <p:nvPicPr>
          <p:cNvPr id="3" name="2 Imagen" descr="clear.gif"/>
          <p:cNvPicPr>
            <a:picLocks noChangeAspect="1"/>
          </p:cNvPicPr>
          <p:nvPr/>
        </p:nvPicPr>
        <p:blipFill>
          <a:blip r:embed="rId3"/>
          <a:stretch>
            <a:fillRect/>
          </a:stretch>
        </p:blipFill>
        <p:spPr>
          <a:xfrm>
            <a:off x="428596" y="1142983"/>
            <a:ext cx="3857652" cy="5417383"/>
          </a:xfrm>
          <a:prstGeom prst="rect">
            <a:avLst/>
          </a:prstGeom>
        </p:spPr>
      </p:pic>
      <p:sp>
        <p:nvSpPr>
          <p:cNvPr id="4" name="3 CuadroTexto"/>
          <p:cNvSpPr txBox="1"/>
          <p:nvPr/>
        </p:nvSpPr>
        <p:spPr>
          <a:xfrm>
            <a:off x="5000628" y="1857364"/>
            <a:ext cx="3000396" cy="4062651"/>
          </a:xfrm>
          <a:prstGeom prst="rect">
            <a:avLst/>
          </a:prstGeom>
          <a:noFill/>
        </p:spPr>
        <p:txBody>
          <a:bodyPr wrap="square" rtlCol="0">
            <a:spAutoFit/>
          </a:bodyPr>
          <a:lstStyle/>
          <a:p>
            <a:pPr>
              <a:buFont typeface="Wingdings" pitchFamily="2" charset="2"/>
              <a:buChar char="v"/>
            </a:pPr>
            <a:r>
              <a:rPr lang="es-ES" sz="2400" dirty="0" smtClean="0">
                <a:latin typeface="Baskerville Old Face" pitchFamily="18" charset="0"/>
              </a:rPr>
              <a:t>Golpe de fondo a fondo de la pista.</a:t>
            </a:r>
          </a:p>
          <a:p>
            <a:pPr>
              <a:buFont typeface="Wingdings" pitchFamily="2" charset="2"/>
              <a:buChar char="v"/>
            </a:pPr>
            <a:endParaRPr lang="es-ES" sz="2400" dirty="0" smtClean="0">
              <a:latin typeface="Baskerville Old Face" pitchFamily="18" charset="0"/>
            </a:endParaRPr>
          </a:p>
          <a:p>
            <a:pPr>
              <a:buFont typeface="Wingdings" pitchFamily="2" charset="2"/>
              <a:buChar char="v"/>
            </a:pPr>
            <a:r>
              <a:rPr lang="es-ES" sz="2400" dirty="0" smtClean="0">
                <a:latin typeface="Baskerville Old Face" pitchFamily="18" charset="0"/>
              </a:rPr>
              <a:t>Se da un impulso fuerte al volante por encima de la cabeza.</a:t>
            </a:r>
          </a:p>
          <a:p>
            <a:pPr>
              <a:buFont typeface="Wingdings" pitchFamily="2" charset="2"/>
              <a:buChar char="v"/>
            </a:pPr>
            <a:endParaRPr lang="es-ES" sz="2400" dirty="0" smtClean="0">
              <a:latin typeface="Baskerville Old Face" pitchFamily="18" charset="0"/>
            </a:endParaRPr>
          </a:p>
          <a:p>
            <a:pPr>
              <a:buFont typeface="Wingdings" pitchFamily="2" charset="2"/>
              <a:buChar char="v"/>
            </a:pPr>
            <a:r>
              <a:rPr lang="es-ES" sz="2400" dirty="0" smtClean="0">
                <a:latin typeface="Baskerville Old Face" pitchFamily="18" charset="0"/>
              </a:rPr>
              <a:t>Sirve tanto para defender como para atacar. </a:t>
            </a:r>
          </a:p>
          <a:p>
            <a:endParaRPr lang="es-ES" dirty="0"/>
          </a:p>
        </p:txBody>
      </p:sp>
    </p:spTree>
  </p:cSld>
  <p:clrMapOvr>
    <a:masterClrMapping/>
  </p:clrMapOvr>
  <p:transition spd="slow">
    <p:pull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1 CuadroTexto"/>
          <p:cNvSpPr txBox="1"/>
          <p:nvPr/>
        </p:nvSpPr>
        <p:spPr>
          <a:xfrm>
            <a:off x="928662" y="428604"/>
            <a:ext cx="7715304" cy="923330"/>
          </a:xfrm>
          <a:prstGeom prst="rect">
            <a:avLst/>
          </a:prstGeom>
          <a:noFill/>
        </p:spPr>
        <p:txBody>
          <a:bodyPr wrap="square" rtlCol="0">
            <a:spAutoFit/>
          </a:bodyPr>
          <a:lstStyle/>
          <a:p>
            <a:pPr algn="ctr"/>
            <a:r>
              <a:rPr lang="es-ES_tradnl" sz="5400" dirty="0" smtClean="0">
                <a:latin typeface="Baskerville Old Face" pitchFamily="18" charset="0"/>
              </a:rPr>
              <a:t>EL DRIVE</a:t>
            </a:r>
            <a:endParaRPr lang="es-ES" sz="5400" dirty="0">
              <a:latin typeface="Baskerville Old Face" pitchFamily="18" charset="0"/>
            </a:endParaRPr>
          </a:p>
        </p:txBody>
      </p:sp>
      <p:sp>
        <p:nvSpPr>
          <p:cNvPr id="3" name="2 CuadroTexto"/>
          <p:cNvSpPr txBox="1"/>
          <p:nvPr/>
        </p:nvSpPr>
        <p:spPr>
          <a:xfrm>
            <a:off x="4857752" y="1785926"/>
            <a:ext cx="3571900" cy="4093428"/>
          </a:xfrm>
          <a:prstGeom prst="rect">
            <a:avLst/>
          </a:prstGeom>
          <a:noFill/>
        </p:spPr>
        <p:txBody>
          <a:bodyPr wrap="square" rtlCol="0">
            <a:spAutoFit/>
          </a:bodyPr>
          <a:lstStyle/>
          <a:p>
            <a:pPr>
              <a:buFont typeface="Arial" pitchFamily="34" charset="0"/>
              <a:buChar char="•"/>
            </a:pPr>
            <a:r>
              <a:rPr lang="es-ES" sz="2800" dirty="0" smtClean="0">
                <a:latin typeface="Baskerville Old Face" pitchFamily="18" charset="0"/>
              </a:rPr>
              <a:t>Es un golpe a media altura.</a:t>
            </a:r>
          </a:p>
          <a:p>
            <a:pPr>
              <a:buFont typeface="Arial" pitchFamily="34" charset="0"/>
              <a:buChar char="•"/>
            </a:pPr>
            <a:endParaRPr lang="es-ES" sz="2800" dirty="0" smtClean="0">
              <a:latin typeface="Baskerville Old Face" pitchFamily="18" charset="0"/>
            </a:endParaRPr>
          </a:p>
          <a:p>
            <a:pPr>
              <a:buFont typeface="Arial" pitchFamily="34" charset="0"/>
              <a:buChar char="•"/>
            </a:pPr>
            <a:r>
              <a:rPr lang="es-ES" sz="2800" dirty="0" smtClean="0">
                <a:latin typeface="Baskerville Old Face" pitchFamily="18" charset="0"/>
              </a:rPr>
              <a:t>Para realizarlo se debe dar un paso lateral.</a:t>
            </a:r>
          </a:p>
          <a:p>
            <a:pPr>
              <a:buFont typeface="Arial" pitchFamily="34" charset="0"/>
              <a:buChar char="•"/>
            </a:pPr>
            <a:endParaRPr lang="es-ES" sz="2800" dirty="0" smtClean="0">
              <a:latin typeface="Baskerville Old Face" pitchFamily="18" charset="0"/>
            </a:endParaRPr>
          </a:p>
          <a:p>
            <a:pPr>
              <a:buFont typeface="Arial" pitchFamily="34" charset="0"/>
              <a:buChar char="•"/>
            </a:pPr>
            <a:r>
              <a:rPr lang="es-ES" sz="2800" dirty="0" smtClean="0">
                <a:latin typeface="Baskerville Old Face" pitchFamily="18" charset="0"/>
              </a:rPr>
              <a:t>Se golpea el volante en la cadera y el hombro. </a:t>
            </a:r>
          </a:p>
          <a:p>
            <a:endParaRPr lang="es-ES" dirty="0" smtClean="0"/>
          </a:p>
          <a:p>
            <a:endParaRPr lang="es-ES" dirty="0"/>
          </a:p>
        </p:txBody>
      </p:sp>
      <p:pic>
        <p:nvPicPr>
          <p:cNvPr id="4" name="3 Imagen" descr="drive.gif"/>
          <p:cNvPicPr>
            <a:picLocks noChangeAspect="1"/>
          </p:cNvPicPr>
          <p:nvPr/>
        </p:nvPicPr>
        <p:blipFill>
          <a:blip r:embed="rId3"/>
          <a:stretch>
            <a:fillRect/>
          </a:stretch>
        </p:blipFill>
        <p:spPr>
          <a:xfrm>
            <a:off x="-714412" y="1500174"/>
            <a:ext cx="4986372" cy="5000660"/>
          </a:xfrm>
          <a:prstGeom prst="rect">
            <a:avLst/>
          </a:prstGeom>
        </p:spPr>
      </p:pic>
    </p:spTree>
  </p:cSld>
  <p:clrMapOvr>
    <a:masterClrMapping/>
  </p:clrMapOvr>
  <p:transition spd="slow">
    <p:zoom dir="in"/>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000000"/>
            </a:gs>
            <a:gs pos="39999">
              <a:srgbClr val="0A128C"/>
            </a:gs>
            <a:gs pos="70000">
              <a:srgbClr val="181CC7"/>
            </a:gs>
            <a:gs pos="88000">
              <a:srgbClr val="7005D4"/>
            </a:gs>
            <a:gs pos="100000">
              <a:srgbClr val="8C3D91"/>
            </a:gs>
          </a:gsLst>
          <a:lin ang="2700000" scaled="0"/>
        </a:gradFill>
        <a:effectLst/>
      </p:bgPr>
    </p:bg>
    <p:spTree>
      <p:nvGrpSpPr>
        <p:cNvPr id="1" name=""/>
        <p:cNvGrpSpPr/>
        <p:nvPr/>
      </p:nvGrpSpPr>
      <p:grpSpPr>
        <a:xfrm>
          <a:off x="0" y="0"/>
          <a:ext cx="0" cy="0"/>
          <a:chOff x="0" y="0"/>
          <a:chExt cx="0" cy="0"/>
        </a:xfrm>
      </p:grpSpPr>
      <p:sp>
        <p:nvSpPr>
          <p:cNvPr id="2" name="1 CuadroTexto"/>
          <p:cNvSpPr txBox="1"/>
          <p:nvPr/>
        </p:nvSpPr>
        <p:spPr>
          <a:xfrm>
            <a:off x="1000100" y="500042"/>
            <a:ext cx="7572428" cy="923330"/>
          </a:xfrm>
          <a:prstGeom prst="rect">
            <a:avLst/>
          </a:prstGeom>
          <a:noFill/>
        </p:spPr>
        <p:txBody>
          <a:bodyPr wrap="square" rtlCol="0">
            <a:spAutoFit/>
          </a:bodyPr>
          <a:lstStyle/>
          <a:p>
            <a:pPr algn="ctr"/>
            <a:r>
              <a:rPr lang="es-ES_tradnl" sz="5400" dirty="0" smtClean="0">
                <a:solidFill>
                  <a:schemeClr val="bg1"/>
                </a:solidFill>
                <a:latin typeface="Baskerville Old Face" pitchFamily="18" charset="0"/>
              </a:rPr>
              <a:t>EL LOB</a:t>
            </a:r>
            <a:endParaRPr lang="es-ES" sz="5400" dirty="0">
              <a:solidFill>
                <a:schemeClr val="bg1"/>
              </a:solidFill>
              <a:latin typeface="Baskerville Old Face" pitchFamily="18" charset="0"/>
            </a:endParaRPr>
          </a:p>
        </p:txBody>
      </p:sp>
      <p:sp>
        <p:nvSpPr>
          <p:cNvPr id="4" name="3 CuadroTexto"/>
          <p:cNvSpPr txBox="1"/>
          <p:nvPr/>
        </p:nvSpPr>
        <p:spPr>
          <a:xfrm>
            <a:off x="642910" y="1714488"/>
            <a:ext cx="2786082" cy="4801314"/>
          </a:xfrm>
          <a:prstGeom prst="rect">
            <a:avLst/>
          </a:prstGeom>
          <a:noFill/>
        </p:spPr>
        <p:txBody>
          <a:bodyPr wrap="square" rtlCol="0">
            <a:spAutoFit/>
          </a:bodyPr>
          <a:lstStyle/>
          <a:p>
            <a:pPr>
              <a:buFont typeface="Wingdings" pitchFamily="2" charset="2"/>
              <a:buChar char="q"/>
            </a:pPr>
            <a:r>
              <a:rPr lang="es-ES" sz="3200" dirty="0" smtClean="0">
                <a:solidFill>
                  <a:schemeClr val="bg1"/>
                </a:solidFill>
                <a:latin typeface="Baskerville Old Face" pitchFamily="18" charset="0"/>
              </a:rPr>
              <a:t>Es un golpe defensivo.</a:t>
            </a:r>
          </a:p>
          <a:p>
            <a:pPr>
              <a:buFont typeface="Wingdings" pitchFamily="2" charset="2"/>
              <a:buChar char="q"/>
            </a:pPr>
            <a:endParaRPr lang="es-ES" sz="3200" dirty="0" smtClean="0">
              <a:solidFill>
                <a:schemeClr val="bg1"/>
              </a:solidFill>
              <a:latin typeface="Baskerville Old Face" pitchFamily="18" charset="0"/>
            </a:endParaRPr>
          </a:p>
          <a:p>
            <a:pPr>
              <a:buFont typeface="Wingdings" pitchFamily="2" charset="2"/>
              <a:buChar char="q"/>
            </a:pPr>
            <a:r>
              <a:rPr lang="es-ES" sz="3200" dirty="0" smtClean="0">
                <a:solidFill>
                  <a:schemeClr val="bg1"/>
                </a:solidFill>
                <a:latin typeface="Baskerville Old Face" pitchFamily="18" charset="0"/>
              </a:rPr>
              <a:t>Se realiza cerca de la red. </a:t>
            </a:r>
          </a:p>
          <a:p>
            <a:pPr>
              <a:buFont typeface="Wingdings" pitchFamily="2" charset="2"/>
              <a:buChar char="q"/>
            </a:pPr>
            <a:endParaRPr lang="es-ES" sz="3200" dirty="0" smtClean="0">
              <a:solidFill>
                <a:schemeClr val="bg1"/>
              </a:solidFill>
              <a:latin typeface="Baskerville Old Face" pitchFamily="18" charset="0"/>
            </a:endParaRPr>
          </a:p>
          <a:p>
            <a:pPr>
              <a:buFont typeface="Wingdings" pitchFamily="2" charset="2"/>
              <a:buChar char="q"/>
            </a:pPr>
            <a:r>
              <a:rPr lang="es-ES_tradnl" sz="3200" dirty="0" smtClean="0">
                <a:solidFill>
                  <a:schemeClr val="bg1"/>
                </a:solidFill>
                <a:latin typeface="Baskerville Old Face" pitchFamily="18" charset="0"/>
              </a:rPr>
              <a:t>Va dirigido hacia el fondo de la pista.</a:t>
            </a:r>
            <a:endParaRPr lang="es-ES" sz="3200" dirty="0" smtClean="0">
              <a:solidFill>
                <a:schemeClr val="bg1"/>
              </a:solidFill>
              <a:latin typeface="Baskerville Old Face" pitchFamily="18" charset="0"/>
            </a:endParaRPr>
          </a:p>
          <a:p>
            <a:endParaRPr lang="es-ES" dirty="0"/>
          </a:p>
        </p:txBody>
      </p:sp>
      <p:pic>
        <p:nvPicPr>
          <p:cNvPr id="5" name="4 Imagen" descr="lob.gif"/>
          <p:cNvPicPr>
            <a:picLocks noChangeAspect="1"/>
          </p:cNvPicPr>
          <p:nvPr/>
        </p:nvPicPr>
        <p:blipFill>
          <a:blip r:embed="rId3"/>
          <a:stretch>
            <a:fillRect/>
          </a:stretch>
        </p:blipFill>
        <p:spPr>
          <a:xfrm>
            <a:off x="2964621" y="1428736"/>
            <a:ext cx="5465007" cy="4857784"/>
          </a:xfrm>
          <a:prstGeom prst="rect">
            <a:avLst/>
          </a:prstGeom>
        </p:spPr>
      </p:pic>
    </p:spTree>
  </p:cSld>
  <p:clrMapOvr>
    <a:masterClrMapping/>
  </p:clrMapOvr>
  <p:transition spd="slow">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2700000" scaled="1"/>
          <a:tileRect/>
        </a:gradFill>
        <a:effectLst/>
      </p:bgPr>
    </p:bg>
    <p:spTree>
      <p:nvGrpSpPr>
        <p:cNvPr id="1" name=""/>
        <p:cNvGrpSpPr/>
        <p:nvPr/>
      </p:nvGrpSpPr>
      <p:grpSpPr>
        <a:xfrm>
          <a:off x="0" y="0"/>
          <a:ext cx="0" cy="0"/>
          <a:chOff x="0" y="0"/>
          <a:chExt cx="0" cy="0"/>
        </a:xfrm>
      </p:grpSpPr>
      <p:sp>
        <p:nvSpPr>
          <p:cNvPr id="2" name="1 CuadroTexto"/>
          <p:cNvSpPr txBox="1"/>
          <p:nvPr/>
        </p:nvSpPr>
        <p:spPr>
          <a:xfrm>
            <a:off x="1285852" y="428604"/>
            <a:ext cx="6929486" cy="707886"/>
          </a:xfrm>
          <a:prstGeom prst="rect">
            <a:avLst/>
          </a:prstGeom>
          <a:noFill/>
        </p:spPr>
        <p:txBody>
          <a:bodyPr wrap="square" rtlCol="0">
            <a:spAutoFit/>
          </a:bodyPr>
          <a:lstStyle/>
          <a:p>
            <a:pPr algn="ctr"/>
            <a:r>
              <a:rPr lang="es-ES_tradnl" sz="4000" dirty="0" smtClean="0">
                <a:latin typeface="Baskerville Old Face" pitchFamily="18" charset="0"/>
              </a:rPr>
              <a:t>LA DEJADA ALTA O DROP </a:t>
            </a:r>
            <a:endParaRPr lang="es-ES" sz="4000" dirty="0">
              <a:latin typeface="Baskerville Old Face" pitchFamily="18" charset="0"/>
            </a:endParaRPr>
          </a:p>
        </p:txBody>
      </p:sp>
      <p:pic>
        <p:nvPicPr>
          <p:cNvPr id="4" name="3 Imagen" descr="drop.gif"/>
          <p:cNvPicPr>
            <a:picLocks noChangeAspect="1"/>
          </p:cNvPicPr>
          <p:nvPr/>
        </p:nvPicPr>
        <p:blipFill>
          <a:blip r:embed="rId3"/>
          <a:stretch>
            <a:fillRect/>
          </a:stretch>
        </p:blipFill>
        <p:spPr>
          <a:xfrm>
            <a:off x="285720" y="1071546"/>
            <a:ext cx="3929090" cy="5214974"/>
          </a:xfrm>
          <a:prstGeom prst="rect">
            <a:avLst/>
          </a:prstGeom>
        </p:spPr>
      </p:pic>
      <p:sp>
        <p:nvSpPr>
          <p:cNvPr id="5" name="4 CuadroTexto"/>
          <p:cNvSpPr txBox="1"/>
          <p:nvPr/>
        </p:nvSpPr>
        <p:spPr>
          <a:xfrm>
            <a:off x="5357818" y="1643050"/>
            <a:ext cx="3214710" cy="4955203"/>
          </a:xfrm>
          <a:prstGeom prst="rect">
            <a:avLst/>
          </a:prstGeom>
          <a:noFill/>
        </p:spPr>
        <p:txBody>
          <a:bodyPr wrap="square" rtlCol="0">
            <a:spAutoFit/>
          </a:bodyPr>
          <a:lstStyle/>
          <a:p>
            <a:endParaRPr lang="es-ES_tradnl" dirty="0" smtClean="0"/>
          </a:p>
          <a:p>
            <a:pPr>
              <a:buFont typeface="Courier New" pitchFamily="49" charset="0"/>
              <a:buChar char="o"/>
            </a:pPr>
            <a:r>
              <a:rPr lang="es-ES" sz="2800" dirty="0" smtClean="0">
                <a:latin typeface="Baskerville Old Face" pitchFamily="18" charset="0"/>
              </a:rPr>
              <a:t>Es un golpe ofensivo de engaño.</a:t>
            </a:r>
          </a:p>
          <a:p>
            <a:pPr>
              <a:buFont typeface="Courier New" pitchFamily="49" charset="0"/>
              <a:buChar char="o"/>
            </a:pPr>
            <a:endParaRPr lang="es-ES" sz="2800" dirty="0" smtClean="0">
              <a:latin typeface="Baskerville Old Face" pitchFamily="18" charset="0"/>
            </a:endParaRPr>
          </a:p>
          <a:p>
            <a:pPr>
              <a:buFont typeface="Courier New" pitchFamily="49" charset="0"/>
              <a:buChar char="o"/>
            </a:pPr>
            <a:r>
              <a:rPr lang="es-ES" sz="2800" dirty="0" smtClean="0">
                <a:latin typeface="Baskerville Old Face" pitchFamily="18" charset="0"/>
              </a:rPr>
              <a:t>Similar al        “</a:t>
            </a:r>
            <a:r>
              <a:rPr lang="es-ES" sz="2800" dirty="0" err="1" smtClean="0">
                <a:latin typeface="Baskerville Old Face" pitchFamily="18" charset="0"/>
              </a:rPr>
              <a:t>clear</a:t>
            </a:r>
            <a:r>
              <a:rPr lang="es-ES" sz="2800" dirty="0" smtClean="0">
                <a:latin typeface="Baskerville Old Face" pitchFamily="18" charset="0"/>
              </a:rPr>
              <a:t> “pero en el último momento se frena el golpe para intentar dejar el volante cerca de la red.</a:t>
            </a:r>
          </a:p>
          <a:p>
            <a:endParaRPr lang="es-ES" dirty="0"/>
          </a:p>
        </p:txBody>
      </p:sp>
    </p:spTree>
  </p:cSld>
  <p:clrMapOvr>
    <a:masterClrMapping/>
  </p:clrMapOvr>
  <p:transition spd="slow">
    <p:whee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lin ang="18900000" scaled="1"/>
          <a:tileRect/>
        </a:gradFill>
        <a:effectLst/>
      </p:bgPr>
    </p:bg>
    <p:spTree>
      <p:nvGrpSpPr>
        <p:cNvPr id="1" name=""/>
        <p:cNvGrpSpPr/>
        <p:nvPr/>
      </p:nvGrpSpPr>
      <p:grpSpPr>
        <a:xfrm>
          <a:off x="0" y="0"/>
          <a:ext cx="0" cy="0"/>
          <a:chOff x="0" y="0"/>
          <a:chExt cx="0" cy="0"/>
        </a:xfrm>
      </p:grpSpPr>
      <p:sp>
        <p:nvSpPr>
          <p:cNvPr id="2" name="1 CuadroTexto"/>
          <p:cNvSpPr txBox="1"/>
          <p:nvPr/>
        </p:nvSpPr>
        <p:spPr>
          <a:xfrm>
            <a:off x="785786" y="500042"/>
            <a:ext cx="7643866" cy="923330"/>
          </a:xfrm>
          <a:prstGeom prst="rect">
            <a:avLst/>
          </a:prstGeom>
          <a:noFill/>
        </p:spPr>
        <p:txBody>
          <a:bodyPr wrap="square" rtlCol="0">
            <a:spAutoFit/>
          </a:bodyPr>
          <a:lstStyle/>
          <a:p>
            <a:pPr algn="ctr"/>
            <a:r>
              <a:rPr lang="es-ES_tradnl" sz="5400" dirty="0" smtClean="0">
                <a:latin typeface="Baskerville Old Face" pitchFamily="18" charset="0"/>
              </a:rPr>
              <a:t>SMASCH O REMATE</a:t>
            </a:r>
            <a:endParaRPr lang="es-ES" sz="5400" dirty="0">
              <a:latin typeface="Baskerville Old Face" pitchFamily="18" charset="0"/>
            </a:endParaRPr>
          </a:p>
        </p:txBody>
      </p:sp>
      <p:pic>
        <p:nvPicPr>
          <p:cNvPr id="3" name="2 Imagen" descr="smasch.gif"/>
          <p:cNvPicPr>
            <a:picLocks noChangeAspect="1"/>
          </p:cNvPicPr>
          <p:nvPr/>
        </p:nvPicPr>
        <p:blipFill>
          <a:blip r:embed="rId3"/>
          <a:stretch>
            <a:fillRect/>
          </a:stretch>
        </p:blipFill>
        <p:spPr>
          <a:xfrm>
            <a:off x="0" y="971557"/>
            <a:ext cx="5143504" cy="5683557"/>
          </a:xfrm>
          <a:prstGeom prst="rect">
            <a:avLst/>
          </a:prstGeom>
        </p:spPr>
      </p:pic>
      <p:sp>
        <p:nvSpPr>
          <p:cNvPr id="4" name="3 CuadroTexto"/>
          <p:cNvSpPr txBox="1"/>
          <p:nvPr/>
        </p:nvSpPr>
        <p:spPr>
          <a:xfrm>
            <a:off x="5572132" y="1571612"/>
            <a:ext cx="3214710" cy="5109091"/>
          </a:xfrm>
          <a:prstGeom prst="rect">
            <a:avLst/>
          </a:prstGeom>
          <a:noFill/>
        </p:spPr>
        <p:txBody>
          <a:bodyPr wrap="square" rtlCol="0">
            <a:spAutoFit/>
          </a:bodyPr>
          <a:lstStyle/>
          <a:p>
            <a:pPr>
              <a:buFont typeface="Wingdings" pitchFamily="2" charset="2"/>
              <a:buChar char="§"/>
            </a:pPr>
            <a:r>
              <a:rPr lang="es-ES_tradnl" sz="2800" dirty="0" smtClean="0">
                <a:latin typeface="Baskerville Old Face" pitchFamily="18" charset="0"/>
              </a:rPr>
              <a:t>Es un golpe ofensivo.</a:t>
            </a:r>
          </a:p>
          <a:p>
            <a:pPr>
              <a:buFont typeface="Wingdings" pitchFamily="2" charset="2"/>
              <a:buChar char="§"/>
            </a:pPr>
            <a:endParaRPr lang="es-ES_tradnl" sz="2800" dirty="0" smtClean="0">
              <a:latin typeface="Baskerville Old Face" pitchFamily="18" charset="0"/>
            </a:endParaRPr>
          </a:p>
          <a:p>
            <a:pPr>
              <a:buFont typeface="Wingdings" pitchFamily="2" charset="2"/>
              <a:buChar char="§"/>
            </a:pPr>
            <a:r>
              <a:rPr lang="es-ES" sz="2800" dirty="0" smtClean="0">
                <a:latin typeface="Baskerville Old Face" pitchFamily="18" charset="0"/>
              </a:rPr>
              <a:t>Con la raqueta en alto se golpea con fuerza el volante con los pies en el suelo o saltando para enviarlo con fuerza hacia el suelo del campo contrario. </a:t>
            </a:r>
          </a:p>
          <a:p>
            <a:endParaRPr lang="es-ES" dirty="0"/>
          </a:p>
        </p:txBody>
      </p:sp>
    </p:spTree>
  </p:cSld>
  <p:clrMapOvr>
    <a:masterClrMapping/>
  </p:clrMapOvr>
  <p:transition spd="slow">
    <p:strips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1 CuadroTexto"/>
          <p:cNvSpPr txBox="1"/>
          <p:nvPr/>
        </p:nvSpPr>
        <p:spPr>
          <a:xfrm>
            <a:off x="714348" y="214290"/>
            <a:ext cx="7786742" cy="1754326"/>
          </a:xfrm>
          <a:prstGeom prst="rect">
            <a:avLst/>
          </a:prstGeom>
          <a:noFill/>
        </p:spPr>
        <p:txBody>
          <a:bodyPr wrap="square" rtlCol="0">
            <a:spAutoFit/>
          </a:bodyPr>
          <a:lstStyle/>
          <a:p>
            <a:pPr algn="ctr"/>
            <a:r>
              <a:rPr lang="es-ES_tradnl" sz="5400" dirty="0" smtClean="0">
                <a:latin typeface="Baskerville Old Face" pitchFamily="18" charset="0"/>
              </a:rPr>
              <a:t>TÁCTICA EN EL JUEGO INDIVIDUAL</a:t>
            </a:r>
            <a:endParaRPr lang="es-ES" sz="5400" dirty="0">
              <a:latin typeface="Baskerville Old Face" pitchFamily="18" charset="0"/>
            </a:endParaRPr>
          </a:p>
        </p:txBody>
      </p:sp>
      <p:sp>
        <p:nvSpPr>
          <p:cNvPr id="3" name="2 CuadroTexto"/>
          <p:cNvSpPr txBox="1"/>
          <p:nvPr/>
        </p:nvSpPr>
        <p:spPr>
          <a:xfrm>
            <a:off x="1285852" y="1928802"/>
            <a:ext cx="6643734" cy="369332"/>
          </a:xfrm>
          <a:prstGeom prst="rect">
            <a:avLst/>
          </a:prstGeom>
          <a:noFill/>
        </p:spPr>
        <p:txBody>
          <a:bodyPr wrap="square" rtlCol="0">
            <a:spAutoFit/>
          </a:bodyPr>
          <a:lstStyle/>
          <a:p>
            <a:r>
              <a:rPr lang="es-ES" dirty="0" smtClean="0"/>
              <a:t>. </a:t>
            </a:r>
            <a:endParaRPr lang="es-ES" dirty="0"/>
          </a:p>
        </p:txBody>
      </p:sp>
      <p:pic>
        <p:nvPicPr>
          <p:cNvPr id="4" name="3 Imagen" descr="tactica individual.bmp"/>
          <p:cNvPicPr>
            <a:picLocks noChangeAspect="1"/>
          </p:cNvPicPr>
          <p:nvPr/>
        </p:nvPicPr>
        <p:blipFill>
          <a:blip r:embed="rId3"/>
          <a:stretch>
            <a:fillRect/>
          </a:stretch>
        </p:blipFill>
        <p:spPr>
          <a:xfrm>
            <a:off x="214282" y="1928802"/>
            <a:ext cx="5500726" cy="4714898"/>
          </a:xfrm>
          <a:prstGeom prst="rect">
            <a:avLst/>
          </a:prstGeom>
        </p:spPr>
      </p:pic>
      <p:sp>
        <p:nvSpPr>
          <p:cNvPr id="5" name="4 CuadroTexto"/>
          <p:cNvSpPr txBox="1"/>
          <p:nvPr/>
        </p:nvSpPr>
        <p:spPr>
          <a:xfrm>
            <a:off x="6215074" y="2071678"/>
            <a:ext cx="2428892" cy="4678204"/>
          </a:xfrm>
          <a:prstGeom prst="rect">
            <a:avLst/>
          </a:prstGeom>
          <a:noFill/>
        </p:spPr>
        <p:txBody>
          <a:bodyPr wrap="square" rtlCol="0">
            <a:spAutoFit/>
          </a:bodyPr>
          <a:lstStyle/>
          <a:p>
            <a:pPr>
              <a:buFont typeface="Wingdings" pitchFamily="2" charset="2"/>
              <a:buChar char="v"/>
            </a:pPr>
            <a:r>
              <a:rPr lang="es-ES" sz="2000" dirty="0" smtClean="0">
                <a:latin typeface="Baskerville Old Face" pitchFamily="18" charset="0"/>
              </a:rPr>
              <a:t>Intentar</a:t>
            </a:r>
            <a:r>
              <a:rPr lang="es-ES" sz="2000" b="1" dirty="0" smtClean="0">
                <a:latin typeface="Baskerville Old Face" pitchFamily="18" charset="0"/>
              </a:rPr>
              <a:t> </a:t>
            </a:r>
            <a:r>
              <a:rPr lang="es-ES" sz="2000" dirty="0" smtClean="0">
                <a:latin typeface="Baskerville Old Face" pitchFamily="18" charset="0"/>
              </a:rPr>
              <a:t>desplazar al rival constantemente, buscando siempre los espacios no cubiertos (las 4 esquinas) .</a:t>
            </a:r>
          </a:p>
          <a:p>
            <a:pPr>
              <a:buFont typeface="Wingdings" pitchFamily="2" charset="2"/>
              <a:buChar char="v"/>
            </a:pPr>
            <a:endParaRPr lang="es-ES" sz="2000" dirty="0" smtClean="0">
              <a:latin typeface="Baskerville Old Face" pitchFamily="18" charset="0"/>
            </a:endParaRPr>
          </a:p>
          <a:p>
            <a:pPr>
              <a:buFont typeface="Wingdings" pitchFamily="2" charset="2"/>
              <a:buChar char="v"/>
            </a:pPr>
            <a:r>
              <a:rPr lang="es-ES" sz="2000" dirty="0" smtClean="0">
                <a:latin typeface="Baskerville Old Face" pitchFamily="18" charset="0"/>
              </a:rPr>
              <a:t>Buscar sus golpes de revés (según sea diestro o zurdo).</a:t>
            </a:r>
          </a:p>
          <a:p>
            <a:pPr>
              <a:buFont typeface="Wingdings" pitchFamily="2" charset="2"/>
              <a:buChar char="v"/>
            </a:pPr>
            <a:endParaRPr lang="es-ES" sz="2000" dirty="0" smtClean="0">
              <a:latin typeface="Baskerville Old Face" pitchFamily="18" charset="0"/>
            </a:endParaRPr>
          </a:p>
          <a:p>
            <a:pPr>
              <a:buFont typeface="Wingdings" pitchFamily="2" charset="2"/>
              <a:buChar char="v"/>
            </a:pPr>
            <a:r>
              <a:rPr lang="es-ES" sz="2000" dirty="0" smtClean="0">
                <a:latin typeface="Baskerville Old Face" pitchFamily="18" charset="0"/>
              </a:rPr>
              <a:t>Volver al centro después de cada golpe.</a:t>
            </a:r>
          </a:p>
          <a:p>
            <a:endParaRPr lang="es-ES" dirty="0"/>
          </a:p>
        </p:txBody>
      </p:sp>
    </p:spTree>
  </p:cSld>
  <p:clrMapOvr>
    <a:masterClrMapping/>
  </p:clrMapOvr>
  <p:transition spd="slow">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9" presetClass="entr" presetSubtype="0" accel="10000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3000" fill="hold"/>
                                        <p:tgtEl>
                                          <p:spTgt spid="4"/>
                                        </p:tgtEl>
                                        <p:attrNameLst>
                                          <p:attrName>ppt_h</p:attrName>
                                        </p:attrNameLst>
                                      </p:cBhvr>
                                      <p:tavLst>
                                        <p:tav tm="0">
                                          <p:val>
                                            <p:strVal val="#ppt_h/20"/>
                                          </p:val>
                                        </p:tav>
                                        <p:tav tm="50000">
                                          <p:val>
                                            <p:strVal val="#ppt_h/20"/>
                                          </p:val>
                                        </p:tav>
                                        <p:tav tm="100000">
                                          <p:val>
                                            <p:strVal val="#ppt_h"/>
                                          </p:val>
                                        </p:tav>
                                      </p:tavLst>
                                    </p:anim>
                                    <p:anim calcmode="lin" valueType="num">
                                      <p:cBhvr>
                                        <p:cTn id="13" dur="3000" fill="hold"/>
                                        <p:tgtEl>
                                          <p:spTgt spid="4"/>
                                        </p:tgtEl>
                                        <p:attrNameLst>
                                          <p:attrName>ppt_w</p:attrName>
                                        </p:attrNameLst>
                                      </p:cBhvr>
                                      <p:tavLst>
                                        <p:tav tm="0">
                                          <p:val>
                                            <p:strVal val="#ppt_w+.3"/>
                                          </p:val>
                                        </p:tav>
                                        <p:tav tm="50000">
                                          <p:val>
                                            <p:strVal val="#ppt_w+.3"/>
                                          </p:val>
                                        </p:tav>
                                        <p:tav tm="100000">
                                          <p:val>
                                            <p:strVal val="#ppt_w"/>
                                          </p:val>
                                        </p:tav>
                                      </p:tavLst>
                                    </p:anim>
                                    <p:anim calcmode="lin" valueType="num">
                                      <p:cBhvr>
                                        <p:cTn id="14" dur="3000" fill="hold"/>
                                        <p:tgtEl>
                                          <p:spTgt spid="4"/>
                                        </p:tgtEl>
                                        <p:attrNameLst>
                                          <p:attrName>ppt_x</p:attrName>
                                        </p:attrNameLst>
                                      </p:cBhvr>
                                      <p:tavLst>
                                        <p:tav tm="0">
                                          <p:val>
                                            <p:strVal val="#ppt_x-.3"/>
                                          </p:val>
                                        </p:tav>
                                        <p:tav tm="50000">
                                          <p:val>
                                            <p:strVal val="#ppt_x"/>
                                          </p:val>
                                        </p:tav>
                                        <p:tav tm="100000">
                                          <p:val>
                                            <p:strVal val="#ppt_x"/>
                                          </p:val>
                                        </p:tav>
                                      </p:tavLst>
                                    </p:anim>
                                    <p:anim calcmode="lin" valueType="num">
                                      <p:cBhvr>
                                        <p:cTn id="15" dur="3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5" presetClass="entr" presetSubtype="0" fill="hold" grpId="0" nodeType="clickEffect">
                                  <p:stCondLst>
                                    <p:cond delay="0"/>
                                  </p:stCondLst>
                                  <p:iterate type="lt">
                                    <p:tmPct val="10000"/>
                                  </p:iterate>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anim calcmode="lin" valueType="num">
                                      <p:cBhvr>
                                        <p:cTn id="21" dur="500" fill="hold"/>
                                        <p:tgtEl>
                                          <p:spTgt spid="5"/>
                                        </p:tgtEl>
                                        <p:attrNameLst>
                                          <p:attrName>ppt_w</p:attrName>
                                        </p:attrNameLst>
                                      </p:cBhvr>
                                      <p:tavLst>
                                        <p:tav tm="0" fmla="#ppt_w*sin(2.5*pi*$)">
                                          <p:val>
                                            <p:fltVal val="0"/>
                                          </p:val>
                                        </p:tav>
                                        <p:tav tm="100000">
                                          <p:val>
                                            <p:fltVal val="1"/>
                                          </p:val>
                                        </p:tav>
                                      </p:tavLst>
                                    </p:anim>
                                    <p:anim calcmode="lin" valueType="num">
                                      <p:cBhvr>
                                        <p:cTn id="22"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CCCCFF"/>
            </a:gs>
            <a:gs pos="17999">
              <a:srgbClr val="99CCFF"/>
            </a:gs>
            <a:gs pos="36000">
              <a:srgbClr val="9966FF"/>
            </a:gs>
            <a:gs pos="61000">
              <a:srgbClr val="CC99FF"/>
            </a:gs>
            <a:gs pos="82001">
              <a:srgbClr val="99CCFF"/>
            </a:gs>
            <a:gs pos="100000">
              <a:srgbClr val="CCCCFF"/>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1 Rectángulo"/>
          <p:cNvSpPr/>
          <p:nvPr/>
        </p:nvSpPr>
        <p:spPr>
          <a:xfrm>
            <a:off x="642910" y="214290"/>
            <a:ext cx="7786742" cy="1754326"/>
          </a:xfrm>
          <a:prstGeom prst="rect">
            <a:avLst/>
          </a:prstGeom>
        </p:spPr>
        <p:txBody>
          <a:bodyPr wrap="square">
            <a:spAutoFit/>
          </a:bodyPr>
          <a:lstStyle/>
          <a:p>
            <a:pPr algn="ctr"/>
            <a:r>
              <a:rPr lang="es-ES_tradnl" sz="5400" dirty="0" smtClean="0">
                <a:latin typeface="Baskerville Old Face" pitchFamily="18" charset="0"/>
              </a:rPr>
              <a:t>TÁCTICA EN EL JUEGO DE DOBLES</a:t>
            </a:r>
            <a:endParaRPr lang="es-ES" sz="5400" dirty="0">
              <a:latin typeface="Baskerville Old Face" pitchFamily="18" charset="0"/>
            </a:endParaRPr>
          </a:p>
        </p:txBody>
      </p:sp>
      <p:sp>
        <p:nvSpPr>
          <p:cNvPr id="3" name="2 CuadroTexto"/>
          <p:cNvSpPr txBox="1"/>
          <p:nvPr/>
        </p:nvSpPr>
        <p:spPr>
          <a:xfrm>
            <a:off x="500034" y="6143644"/>
            <a:ext cx="3000396" cy="369332"/>
          </a:xfrm>
          <a:prstGeom prst="rect">
            <a:avLst/>
          </a:prstGeom>
          <a:noFill/>
        </p:spPr>
        <p:txBody>
          <a:bodyPr wrap="square" rtlCol="0">
            <a:spAutoFit/>
          </a:bodyPr>
          <a:lstStyle/>
          <a:p>
            <a:pPr algn="r"/>
            <a:r>
              <a:rPr lang="es-ES" b="1" dirty="0" smtClean="0">
                <a:latin typeface="Baskerville Old Face" pitchFamily="18" charset="0"/>
              </a:rPr>
              <a:t>Paralelo (</a:t>
            </a:r>
            <a:r>
              <a:rPr lang="es-ES" dirty="0" smtClean="0">
                <a:latin typeface="Baskerville Old Face" pitchFamily="18" charset="0"/>
              </a:rPr>
              <a:t>defensa)                                                                        </a:t>
            </a:r>
            <a:endParaRPr lang="es-ES" dirty="0"/>
          </a:p>
        </p:txBody>
      </p:sp>
      <p:sp>
        <p:nvSpPr>
          <p:cNvPr id="4" name="3 CuadroTexto"/>
          <p:cNvSpPr txBox="1"/>
          <p:nvPr/>
        </p:nvSpPr>
        <p:spPr>
          <a:xfrm>
            <a:off x="5500694" y="6143644"/>
            <a:ext cx="2857520" cy="369332"/>
          </a:xfrm>
          <a:prstGeom prst="rect">
            <a:avLst/>
          </a:prstGeom>
          <a:noFill/>
        </p:spPr>
        <p:txBody>
          <a:bodyPr wrap="square" rtlCol="0">
            <a:spAutoFit/>
          </a:bodyPr>
          <a:lstStyle/>
          <a:p>
            <a:pPr algn="ctr"/>
            <a:r>
              <a:rPr lang="es-ES_tradnl" b="1" dirty="0" smtClean="0">
                <a:latin typeface="Baskerville Old Face" pitchFamily="18" charset="0"/>
              </a:rPr>
              <a:t>Adelante-atrás</a:t>
            </a:r>
            <a:r>
              <a:rPr lang="es-ES_tradnl" dirty="0" smtClean="0">
                <a:latin typeface="Baskerville Old Face" pitchFamily="18" charset="0"/>
              </a:rPr>
              <a:t> (ataque</a:t>
            </a:r>
            <a:r>
              <a:rPr lang="es-ES_tradnl" dirty="0" smtClean="0"/>
              <a:t>)</a:t>
            </a:r>
            <a:endParaRPr lang="es-ES" dirty="0"/>
          </a:p>
        </p:txBody>
      </p:sp>
      <p:pic>
        <p:nvPicPr>
          <p:cNvPr id="5" name="4 Imagen" descr="DOBLES.jpg"/>
          <p:cNvPicPr>
            <a:picLocks noChangeAspect="1"/>
          </p:cNvPicPr>
          <p:nvPr/>
        </p:nvPicPr>
        <p:blipFill>
          <a:blip r:embed="rId3"/>
          <a:stretch>
            <a:fillRect/>
          </a:stretch>
        </p:blipFill>
        <p:spPr>
          <a:xfrm>
            <a:off x="357158" y="1857364"/>
            <a:ext cx="4230694" cy="4230694"/>
          </a:xfrm>
          <a:prstGeom prst="rect">
            <a:avLst/>
          </a:prstGeom>
        </p:spPr>
      </p:pic>
      <p:pic>
        <p:nvPicPr>
          <p:cNvPr id="6" name="5 Imagen" descr="DOBLES ATAQUE.jpg"/>
          <p:cNvPicPr>
            <a:picLocks noChangeAspect="1"/>
          </p:cNvPicPr>
          <p:nvPr/>
        </p:nvPicPr>
        <p:blipFill>
          <a:blip r:embed="rId4"/>
          <a:stretch>
            <a:fillRect/>
          </a:stretch>
        </p:blipFill>
        <p:spPr>
          <a:xfrm>
            <a:off x="5214942" y="1895831"/>
            <a:ext cx="3429024" cy="4220337"/>
          </a:xfrm>
          <a:prstGeom prst="rect">
            <a:avLst/>
          </a:prstGeom>
        </p:spPr>
      </p:pic>
    </p:spTree>
  </p:cSld>
  <p:clrMapOvr>
    <a:masterClrMapping/>
  </p:clrMapOvr>
  <p:transition spd="slow">
    <p:diamon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1"/>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heckerboard(across)">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0" fill="hold"/>
                                        <p:tgtEl>
                                          <p:spTgt spid="3"/>
                                        </p:tgtEl>
                                        <p:attrNameLst>
                                          <p:attrName>ppt_x</p:attrName>
                                        </p:attrNameLst>
                                      </p:cBhvr>
                                      <p:tavLst>
                                        <p:tav tm="0">
                                          <p:val>
                                            <p:strVal val="#ppt_x"/>
                                          </p:val>
                                        </p:tav>
                                        <p:tav tm="100000">
                                          <p:val>
                                            <p:strVal val="#ppt_x"/>
                                          </p:val>
                                        </p:tav>
                                      </p:tavLst>
                                    </p:anim>
                                    <p:anim calcmode="lin" valueType="num">
                                      <p:cBhvr additive="base">
                                        <p:cTn id="20" dur="5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3" presetClass="entr" presetSubtype="16"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plus(in)">
                                      <p:cBhvr>
                                        <p:cTn id="25" dur="20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24" presetClass="entr" presetSubtype="0" fill="hold" grpId="0" nodeType="clickEffect">
                                  <p:stCondLst>
                                    <p:cond delay="0"/>
                                  </p:stCondLst>
                                  <p:childTnLst>
                                    <p:set>
                                      <p:cBhvr>
                                        <p:cTn id="29" dur="1" fill="hold">
                                          <p:stCondLst>
                                            <p:cond delay="0"/>
                                          </p:stCondLst>
                                        </p:cTn>
                                        <p:tgtEl>
                                          <p:spTgt spid="4"/>
                                        </p:tgtEl>
                                        <p:attrNameLst>
                                          <p:attrName>style.visibility</p:attrName>
                                        </p:attrNameLst>
                                      </p:cBhvr>
                                      <p:to>
                                        <p:strVal val="visible"/>
                                      </p:to>
                                    </p:set>
                                    <p:anim to="" calcmode="lin" valueType="num">
                                      <p:cBhvr>
                                        <p:cTn id="30" dur="1" fill="hold"/>
                                        <p:tgtEl>
                                          <p:spTgt spid="4"/>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400" dirty="0" smtClean="0">
                <a:latin typeface="Baskerville Old Face" pitchFamily="18" charset="0"/>
              </a:rPr>
              <a:t>HISTORIA</a:t>
            </a:r>
            <a:endParaRPr lang="es-ES" sz="5400" dirty="0">
              <a:latin typeface="Baskerville Old Face" pitchFamily="18" charset="0"/>
            </a:endParaRPr>
          </a:p>
        </p:txBody>
      </p:sp>
      <p:sp>
        <p:nvSpPr>
          <p:cNvPr id="3" name="2 Marcador de contenido"/>
          <p:cNvSpPr>
            <a:spLocks noGrp="1"/>
          </p:cNvSpPr>
          <p:nvPr>
            <p:ph idx="1"/>
          </p:nvPr>
        </p:nvSpPr>
        <p:spPr/>
        <p:txBody>
          <a:bodyPr>
            <a:normAutofit fontScale="85000" lnSpcReduction="10000"/>
          </a:bodyPr>
          <a:lstStyle/>
          <a:p>
            <a:r>
              <a:rPr lang="es-ES" dirty="0" smtClean="0"/>
              <a:t>Aunque ya se jugaba a un juego parecido en Asia desde hacía siglos, el bádminton </a:t>
            </a:r>
            <a:r>
              <a:rPr lang="es-ES" b="1" dirty="0" smtClean="0"/>
              <a:t>nace </a:t>
            </a:r>
            <a:r>
              <a:rPr lang="es-ES" dirty="0" smtClean="0"/>
              <a:t>en  </a:t>
            </a:r>
            <a:r>
              <a:rPr lang="es-ES" b="1" dirty="0" smtClean="0"/>
              <a:t>Inglaterra </a:t>
            </a:r>
            <a:r>
              <a:rPr lang="es-ES" dirty="0" smtClean="0"/>
              <a:t>cuando, en una reunión de oficiales en el año </a:t>
            </a:r>
            <a:r>
              <a:rPr lang="es-ES" b="1" dirty="0" smtClean="0"/>
              <a:t>1873</a:t>
            </a:r>
            <a:r>
              <a:rPr lang="es-ES" dirty="0" smtClean="0"/>
              <a:t>, con el tiempo lluvioso, alguien tuvo la idea de jugar con las raquetas de tenis en una sala de aquel lugar, utilizando como volador los tapones de las botellas </a:t>
            </a:r>
            <a:r>
              <a:rPr lang="es-ES" smtClean="0"/>
              <a:t>de champán </a:t>
            </a:r>
            <a:r>
              <a:rPr lang="es-ES" dirty="0" smtClean="0"/>
              <a:t>en los que se incrustaron algunas plumas. Al juego que salió de aquella sala se le puso el nombre de</a:t>
            </a:r>
            <a:r>
              <a:rPr lang="es-ES" i="1" dirty="0" smtClean="0"/>
              <a:t> BÁDMINTON</a:t>
            </a:r>
            <a:r>
              <a:rPr lang="es-ES" dirty="0" smtClean="0"/>
              <a:t>. </a:t>
            </a:r>
          </a:p>
          <a:p>
            <a:r>
              <a:rPr lang="es-ES" dirty="0" smtClean="0"/>
              <a:t>En España lo inicia un grupo de amigos en el año 1971 en Galicia. </a:t>
            </a:r>
          </a:p>
          <a:p>
            <a:endParaRPr lang="es-ES" dirty="0"/>
          </a:p>
        </p:txBody>
      </p:sp>
    </p:spTree>
  </p:cSld>
  <p:clrMapOvr>
    <a:masterClrMapping/>
  </p:clrMapOvr>
  <p:transition spd="slow">
    <p:wheel spokes="2"/>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5400" dirty="0" smtClean="0">
                <a:latin typeface="Baskerville Old Face" pitchFamily="18" charset="0"/>
              </a:rPr>
              <a:t>CURIOSIDADES</a:t>
            </a:r>
            <a:endParaRPr lang="es-ES" sz="5400" dirty="0">
              <a:latin typeface="Baskerville Old Face" pitchFamily="18" charset="0"/>
            </a:endParaRPr>
          </a:p>
        </p:txBody>
      </p:sp>
      <p:sp>
        <p:nvSpPr>
          <p:cNvPr id="3" name="2 Marcador de contenido"/>
          <p:cNvSpPr>
            <a:spLocks noGrp="1"/>
          </p:cNvSpPr>
          <p:nvPr>
            <p:ph idx="1"/>
          </p:nvPr>
        </p:nvSpPr>
        <p:spPr>
          <a:xfrm>
            <a:off x="457200" y="1285860"/>
            <a:ext cx="8229600" cy="4840303"/>
          </a:xfrm>
        </p:spPr>
        <p:txBody>
          <a:bodyPr>
            <a:normAutofit fontScale="55000" lnSpcReduction="20000"/>
          </a:bodyPr>
          <a:lstStyle/>
          <a:p>
            <a:endParaRPr lang="es-ES" dirty="0" smtClean="0">
              <a:latin typeface="Algerian" pitchFamily="82" charset="0"/>
            </a:endParaRPr>
          </a:p>
          <a:p>
            <a:r>
              <a:rPr lang="es-ES" dirty="0" smtClean="0">
                <a:latin typeface="Algerian" pitchFamily="82" charset="0"/>
              </a:rPr>
              <a:t>Es</a:t>
            </a:r>
            <a:r>
              <a:rPr lang="es-ES" b="1" dirty="0" smtClean="0">
                <a:latin typeface="Algerian" pitchFamily="82" charset="0"/>
              </a:rPr>
              <a:t> </a:t>
            </a:r>
            <a:r>
              <a:rPr lang="es-ES" dirty="0" smtClean="0">
                <a:latin typeface="Algerian" pitchFamily="82" charset="0"/>
              </a:rPr>
              <a:t>el deporte de raqueta más rápido del mundo.</a:t>
            </a:r>
            <a:endParaRPr lang="es-ES" sz="1000" dirty="0" smtClean="0">
              <a:latin typeface="Algerian" pitchFamily="82" charset="0"/>
            </a:endParaRPr>
          </a:p>
          <a:p>
            <a:endParaRPr lang="es-ES" dirty="0" smtClean="0">
              <a:latin typeface="Algerian" pitchFamily="82" charset="0"/>
            </a:endParaRPr>
          </a:p>
          <a:p>
            <a:r>
              <a:rPr lang="es-ES" dirty="0" smtClean="0">
                <a:latin typeface="Algerian" pitchFamily="82" charset="0"/>
              </a:rPr>
              <a:t>En la mayoría de los países asiáticos es el deporte más practicado.</a:t>
            </a:r>
          </a:p>
          <a:p>
            <a:endParaRPr lang="es-ES" dirty="0" smtClean="0">
              <a:latin typeface="Algerian" pitchFamily="82" charset="0"/>
            </a:endParaRPr>
          </a:p>
          <a:p>
            <a:r>
              <a:rPr lang="es-ES" dirty="0" smtClean="0">
                <a:latin typeface="Algerian" pitchFamily="82" charset="0"/>
              </a:rPr>
              <a:t>Un jugador puede recorrer más de 1800 m en un partido.</a:t>
            </a:r>
          </a:p>
          <a:p>
            <a:endParaRPr lang="es-ES" dirty="0" smtClean="0">
              <a:latin typeface="Algerian" pitchFamily="82" charset="0"/>
            </a:endParaRPr>
          </a:p>
          <a:p>
            <a:r>
              <a:rPr lang="es-ES" dirty="0" smtClean="0">
                <a:latin typeface="Algerian" pitchFamily="82" charset="0"/>
              </a:rPr>
              <a:t>Un juego similar se practicaba ya hace 2000 años en China.</a:t>
            </a:r>
          </a:p>
          <a:p>
            <a:endParaRPr lang="es-ES" dirty="0" smtClean="0">
              <a:latin typeface="Algerian" pitchFamily="82" charset="0"/>
            </a:endParaRPr>
          </a:p>
          <a:p>
            <a:r>
              <a:rPr lang="es-ES" dirty="0" smtClean="0">
                <a:latin typeface="Algerian" pitchFamily="82" charset="0"/>
              </a:rPr>
              <a:t>Los mejores volantes están hechos de plumas de oca o ganso. </a:t>
            </a:r>
          </a:p>
          <a:p>
            <a:endParaRPr lang="es-ES" dirty="0" smtClean="0">
              <a:latin typeface="Algerian" pitchFamily="82" charset="0"/>
            </a:endParaRPr>
          </a:p>
          <a:p>
            <a:r>
              <a:rPr lang="es-ES" dirty="0" smtClean="0">
                <a:latin typeface="Algerian" pitchFamily="82" charset="0"/>
              </a:rPr>
              <a:t>El volante puede alcanzar una velocidad superior a 260 km/h.</a:t>
            </a:r>
          </a:p>
          <a:p>
            <a:endParaRPr lang="es-ES" dirty="0" smtClean="0">
              <a:latin typeface="Algerian" pitchFamily="82" charset="0"/>
            </a:endParaRPr>
          </a:p>
          <a:p>
            <a:r>
              <a:rPr lang="es-ES" dirty="0" smtClean="0">
                <a:latin typeface="Algerian" pitchFamily="82" charset="0"/>
              </a:rPr>
              <a:t>Se convirtió en deporte olímpico en las Olimpiadas de Barcelona`92.</a:t>
            </a:r>
            <a:endParaRPr lang="es-ES" dirty="0">
              <a:latin typeface="Algerian" pitchFamily="82" charset="0"/>
            </a:endParaRPr>
          </a:p>
        </p:txBody>
      </p:sp>
    </p:spTree>
  </p:cSld>
  <p:clrMapOvr>
    <a:masterClrMapping/>
  </p:clrMapOvr>
  <p:transition spd="slow">
    <p:pull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770" decel="100000"/>
                                        <p:tgtEl>
                                          <p:spTgt spid="2"/>
                                        </p:tgtEl>
                                      </p:cBhvr>
                                    </p:animEffect>
                                    <p:animScale>
                                      <p:cBhvr>
                                        <p:cTn id="8" dur="770" decel="100000"/>
                                        <p:tgtEl>
                                          <p:spTgt spid="2"/>
                                        </p:tgtEl>
                                      </p:cBhvr>
                                      <p:from x="10000" y="10000"/>
                                      <p:to x="200000" y="450000"/>
                                    </p:animScale>
                                    <p:animScale>
                                      <p:cBhvr>
                                        <p:cTn id="9" dur="1230" accel="100000" fill="hold">
                                          <p:stCondLst>
                                            <p:cond delay="770"/>
                                          </p:stCondLst>
                                        </p:cTn>
                                        <p:tgtEl>
                                          <p:spTgt spid="2"/>
                                        </p:tgtEl>
                                      </p:cBhvr>
                                      <p:from x="200000" y="450000"/>
                                      <p:to x="100000" y="100000"/>
                                    </p:animScale>
                                    <p:set>
                                      <p:cBhvr>
                                        <p:cTn id="10" dur="770" fill="hold"/>
                                        <p:tgtEl>
                                          <p:spTgt spid="2"/>
                                        </p:tgtEl>
                                        <p:attrNameLst>
                                          <p:attrName>ppt_x</p:attrName>
                                        </p:attrNameLst>
                                      </p:cBhvr>
                                      <p:to>
                                        <p:strVal val="(0.5)"/>
                                      </p:to>
                                    </p:set>
                                    <p:anim from="(0.5)" to="(#ppt_x)" calcmode="lin" valueType="num">
                                      <p:cBhvr>
                                        <p:cTn id="11" dur="1230" accel="100000" fill="hold">
                                          <p:stCondLst>
                                            <p:cond delay="770"/>
                                          </p:stCondLst>
                                        </p:cTn>
                                        <p:tgtEl>
                                          <p:spTgt spid="2"/>
                                        </p:tgtEl>
                                        <p:attrNameLst>
                                          <p:attrName>ppt_x</p:attrName>
                                        </p:attrNameLst>
                                      </p:cBhvr>
                                    </p:anim>
                                    <p:set>
                                      <p:cBhvr>
                                        <p:cTn id="12" dur="770" fill="hold"/>
                                        <p:tgtEl>
                                          <p:spTgt spid="2"/>
                                        </p:tgtEl>
                                        <p:attrNameLst>
                                          <p:attrName>ppt_y</p:attrName>
                                        </p:attrNameLst>
                                      </p:cBhvr>
                                      <p:to>
                                        <p:strVal val="(#ppt_y+0.4)"/>
                                      </p:to>
                                    </p:set>
                                    <p:anim from="(#ppt_y+0.4)" to="(#ppt_y)" calcmode="lin" valueType="num">
                                      <p:cBhvr>
                                        <p:cTn id="13" dur="1230" accel="100000" fill="hold">
                                          <p:stCondLst>
                                            <p:cond delay="770"/>
                                          </p:stCondLst>
                                        </p:cTn>
                                        <p:tgtEl>
                                          <p:spTgt spid="2"/>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8" presetClass="emph" presetSubtype="0" fill="hold" nodeType="clickEffect">
                                  <p:stCondLst>
                                    <p:cond delay="0"/>
                                  </p:stCondLst>
                                  <p:childTnLst>
                                    <p:animRot by="21600000">
                                      <p:cBhvr>
                                        <p:cTn id="17" dur="2000" fill="hold"/>
                                        <p:tgtEl>
                                          <p:spTgt spid="3">
                                            <p:txEl>
                                              <p:pRg st="1" end="1"/>
                                            </p:txEl>
                                          </p:spTgt>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8" presetClass="emph" presetSubtype="0" fill="hold" nodeType="clickEffect">
                                  <p:stCondLst>
                                    <p:cond delay="0"/>
                                  </p:stCondLst>
                                  <p:childTnLst>
                                    <p:animRot by="21600000">
                                      <p:cBhvr>
                                        <p:cTn id="21" dur="2000" fill="hold"/>
                                        <p:tgtEl>
                                          <p:spTgt spid="3">
                                            <p:txEl>
                                              <p:pRg st="3" end="3"/>
                                            </p:txEl>
                                          </p:spTgt>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8" presetClass="emph" presetSubtype="0" fill="hold" nodeType="clickEffect">
                                  <p:stCondLst>
                                    <p:cond delay="0"/>
                                  </p:stCondLst>
                                  <p:childTnLst>
                                    <p:animRot by="21600000">
                                      <p:cBhvr>
                                        <p:cTn id="25" dur="2000" fill="hold"/>
                                        <p:tgtEl>
                                          <p:spTgt spid="3">
                                            <p:txEl>
                                              <p:pRg st="5" end="5"/>
                                            </p:txEl>
                                          </p:spTgt>
                                        </p:tgtEl>
                                        <p:attrNameLst>
                                          <p:attrName>r</p:attrName>
                                        </p:attrNameLst>
                                      </p:cBhvr>
                                    </p:animRot>
                                  </p:childTnLst>
                                </p:cTn>
                              </p:par>
                            </p:childTnLst>
                          </p:cTn>
                        </p:par>
                      </p:childTnLst>
                    </p:cTn>
                  </p:par>
                  <p:par>
                    <p:cTn id="26" fill="hold">
                      <p:stCondLst>
                        <p:cond delay="indefinite"/>
                      </p:stCondLst>
                      <p:childTnLst>
                        <p:par>
                          <p:cTn id="27" fill="hold">
                            <p:stCondLst>
                              <p:cond delay="0"/>
                            </p:stCondLst>
                            <p:childTnLst>
                              <p:par>
                                <p:cTn id="28" presetID="8" presetClass="emph" presetSubtype="0" fill="hold" nodeType="clickEffect">
                                  <p:stCondLst>
                                    <p:cond delay="0"/>
                                  </p:stCondLst>
                                  <p:childTnLst>
                                    <p:animRot by="21600000">
                                      <p:cBhvr>
                                        <p:cTn id="29" dur="2000" fill="hold"/>
                                        <p:tgtEl>
                                          <p:spTgt spid="3">
                                            <p:txEl>
                                              <p:pRg st="7" end="7"/>
                                            </p:txEl>
                                          </p:spTgt>
                                        </p:tgtEl>
                                        <p:attrNameLst>
                                          <p:attrName>r</p:attrName>
                                        </p:attrNameLst>
                                      </p:cBhvr>
                                    </p:animRot>
                                  </p:childTnLst>
                                </p:cTn>
                              </p:par>
                            </p:childTnLst>
                          </p:cTn>
                        </p:par>
                      </p:childTnLst>
                    </p:cTn>
                  </p:par>
                  <p:par>
                    <p:cTn id="30" fill="hold">
                      <p:stCondLst>
                        <p:cond delay="indefinite"/>
                      </p:stCondLst>
                      <p:childTnLst>
                        <p:par>
                          <p:cTn id="31" fill="hold">
                            <p:stCondLst>
                              <p:cond delay="0"/>
                            </p:stCondLst>
                            <p:childTnLst>
                              <p:par>
                                <p:cTn id="32" presetID="8" presetClass="emph" presetSubtype="0" fill="hold" nodeType="clickEffect">
                                  <p:stCondLst>
                                    <p:cond delay="0"/>
                                  </p:stCondLst>
                                  <p:childTnLst>
                                    <p:animRot by="21600000">
                                      <p:cBhvr>
                                        <p:cTn id="33" dur="2000" fill="hold"/>
                                        <p:tgtEl>
                                          <p:spTgt spid="3">
                                            <p:txEl>
                                              <p:pRg st="9" end="9"/>
                                            </p:txEl>
                                          </p:spTgt>
                                        </p:tgtEl>
                                        <p:attrNameLst>
                                          <p:attrName>r</p:attrName>
                                        </p:attrNameLst>
                                      </p:cBhvr>
                                    </p:animRot>
                                  </p:childTnLst>
                                </p:cTn>
                              </p:par>
                            </p:childTnLst>
                          </p:cTn>
                        </p:par>
                      </p:childTnLst>
                    </p:cTn>
                  </p:par>
                  <p:par>
                    <p:cTn id="34" fill="hold">
                      <p:stCondLst>
                        <p:cond delay="indefinite"/>
                      </p:stCondLst>
                      <p:childTnLst>
                        <p:par>
                          <p:cTn id="35" fill="hold">
                            <p:stCondLst>
                              <p:cond delay="0"/>
                            </p:stCondLst>
                            <p:childTnLst>
                              <p:par>
                                <p:cTn id="36" presetID="8" presetClass="emph" presetSubtype="0" fill="hold" nodeType="clickEffect">
                                  <p:stCondLst>
                                    <p:cond delay="0"/>
                                  </p:stCondLst>
                                  <p:childTnLst>
                                    <p:animRot by="21600000">
                                      <p:cBhvr>
                                        <p:cTn id="37" dur="2000" fill="hold"/>
                                        <p:tgtEl>
                                          <p:spTgt spid="3">
                                            <p:txEl>
                                              <p:pRg st="11" end="11"/>
                                            </p:txEl>
                                          </p:spTgt>
                                        </p:tgtEl>
                                        <p:attrNameLst>
                                          <p:attrName>r</p:attrName>
                                        </p:attrNameLst>
                                      </p:cBhvr>
                                    </p:animRot>
                                  </p:childTnLst>
                                </p:cTn>
                              </p:par>
                            </p:childTnLst>
                          </p:cTn>
                        </p:par>
                      </p:childTnLst>
                    </p:cTn>
                  </p:par>
                  <p:par>
                    <p:cTn id="38" fill="hold">
                      <p:stCondLst>
                        <p:cond delay="indefinite"/>
                      </p:stCondLst>
                      <p:childTnLst>
                        <p:par>
                          <p:cTn id="39" fill="hold">
                            <p:stCondLst>
                              <p:cond delay="0"/>
                            </p:stCondLst>
                            <p:childTnLst>
                              <p:par>
                                <p:cTn id="40" presetID="8" presetClass="emph" presetSubtype="0" fill="hold" nodeType="clickEffect">
                                  <p:stCondLst>
                                    <p:cond delay="0"/>
                                  </p:stCondLst>
                                  <p:childTnLst>
                                    <p:animRot by="21600000">
                                      <p:cBhvr>
                                        <p:cTn id="41" dur="2000" fill="hold"/>
                                        <p:tgtEl>
                                          <p:spTgt spid="3">
                                            <p:txEl>
                                              <p:pRg st="13" end="1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400" dirty="0" smtClean="0">
                <a:latin typeface="Baskerville Old Face" pitchFamily="18" charset="0"/>
              </a:rPr>
              <a:t>LA RAQUETA</a:t>
            </a:r>
            <a:endParaRPr lang="es-ES" sz="5400" dirty="0">
              <a:latin typeface="Baskerville Old Face" pitchFamily="18" charset="0"/>
            </a:endParaRPr>
          </a:p>
        </p:txBody>
      </p:sp>
      <p:sp>
        <p:nvSpPr>
          <p:cNvPr id="3" name="2 Marcador de contenido"/>
          <p:cNvSpPr>
            <a:spLocks noGrp="1"/>
          </p:cNvSpPr>
          <p:nvPr>
            <p:ph idx="1"/>
          </p:nvPr>
        </p:nvSpPr>
        <p:spPr>
          <a:xfrm>
            <a:off x="428596" y="4857760"/>
            <a:ext cx="8229600" cy="1697031"/>
          </a:xfrm>
        </p:spPr>
        <p:txBody>
          <a:bodyPr>
            <a:normAutofit fontScale="47500" lnSpcReduction="20000"/>
          </a:bodyPr>
          <a:lstStyle/>
          <a:p>
            <a:r>
              <a:rPr lang="es-ES" dirty="0" smtClean="0">
                <a:latin typeface="Baskerville Old Face" pitchFamily="18" charset="0"/>
              </a:rPr>
              <a:t>Es muy ligera (90−140 gramos). Esto es esencial, ya que el volante es tan ligero que hay que golpearle con una tensión y dirección que sólo es posible imprimir utilizando casi únicamente la muñeca. </a:t>
            </a:r>
          </a:p>
          <a:p>
            <a:r>
              <a:rPr lang="es-ES" dirty="0" smtClean="0">
                <a:latin typeface="Baskerville Old Face" pitchFamily="18" charset="0"/>
              </a:rPr>
              <a:t>La raqueta se divide en </a:t>
            </a:r>
            <a:r>
              <a:rPr lang="es-ES" b="1" dirty="0" smtClean="0">
                <a:latin typeface="Baskerville Old Face" pitchFamily="18" charset="0"/>
              </a:rPr>
              <a:t>3 partes</a:t>
            </a:r>
            <a:r>
              <a:rPr lang="es-ES" dirty="0" smtClean="0">
                <a:latin typeface="Baskerville Old Face" pitchFamily="18" charset="0"/>
              </a:rPr>
              <a:t>: </a:t>
            </a:r>
          </a:p>
          <a:p>
            <a:pPr marL="514350" indent="-514350">
              <a:buFont typeface="+mj-lt"/>
              <a:buAutoNum type="arabicPeriod"/>
            </a:pPr>
            <a:r>
              <a:rPr lang="es-ES" b="1" dirty="0" smtClean="0">
                <a:latin typeface="Baskerville Old Face" pitchFamily="18" charset="0"/>
              </a:rPr>
              <a:t>cabeza</a:t>
            </a:r>
            <a:r>
              <a:rPr lang="es-ES" dirty="0" smtClean="0">
                <a:latin typeface="Baskerville Old Face" pitchFamily="18" charset="0"/>
              </a:rPr>
              <a:t> (de forma ovalada, con esta parte es con la que se golpea el volante).</a:t>
            </a:r>
          </a:p>
          <a:p>
            <a:pPr marL="514350" indent="-514350">
              <a:buFont typeface="+mj-lt"/>
              <a:buAutoNum type="arabicPeriod"/>
            </a:pPr>
            <a:r>
              <a:rPr lang="es-ES" b="1" dirty="0" smtClean="0">
                <a:latin typeface="Baskerville Old Face" pitchFamily="18" charset="0"/>
              </a:rPr>
              <a:t>tronco ó varilla.</a:t>
            </a:r>
          </a:p>
          <a:p>
            <a:pPr marL="514350" indent="-514350">
              <a:buFont typeface="+mj-lt"/>
              <a:buAutoNum type="arabicPeriod"/>
            </a:pPr>
            <a:r>
              <a:rPr lang="es-ES" dirty="0" smtClean="0">
                <a:latin typeface="Baskerville Old Face" pitchFamily="18" charset="0"/>
              </a:rPr>
              <a:t> </a:t>
            </a:r>
            <a:r>
              <a:rPr lang="es-ES" b="1" dirty="0" smtClean="0">
                <a:latin typeface="Baskerville Old Face" pitchFamily="18" charset="0"/>
              </a:rPr>
              <a:t>mango</a:t>
            </a:r>
            <a:r>
              <a:rPr lang="es-ES" dirty="0" smtClean="0">
                <a:latin typeface="Baskerville Old Face" pitchFamily="18" charset="0"/>
              </a:rPr>
              <a:t> (es la parte de la raqueta utilizada para agarrarla). </a:t>
            </a:r>
          </a:p>
          <a:p>
            <a:endParaRPr lang="es-ES" dirty="0"/>
          </a:p>
        </p:txBody>
      </p:sp>
      <p:pic>
        <p:nvPicPr>
          <p:cNvPr id="5" name="4 Imagen" descr="RAQUETA2.jpg"/>
          <p:cNvPicPr>
            <a:picLocks noChangeAspect="1"/>
          </p:cNvPicPr>
          <p:nvPr/>
        </p:nvPicPr>
        <p:blipFill>
          <a:blip r:embed="rId3"/>
          <a:stretch>
            <a:fillRect/>
          </a:stretch>
        </p:blipFill>
        <p:spPr>
          <a:xfrm rot="5400000">
            <a:off x="3089671" y="339299"/>
            <a:ext cx="3286148" cy="5465026"/>
          </a:xfrm>
          <a:prstGeom prst="rect">
            <a:avLst/>
          </a:prstGeom>
        </p:spPr>
      </p:pic>
      <p:sp>
        <p:nvSpPr>
          <p:cNvPr id="6" name="5 CuadroTexto"/>
          <p:cNvSpPr txBox="1"/>
          <p:nvPr/>
        </p:nvSpPr>
        <p:spPr>
          <a:xfrm>
            <a:off x="2357422" y="2571744"/>
            <a:ext cx="1000132" cy="369332"/>
          </a:xfrm>
          <a:prstGeom prst="rect">
            <a:avLst/>
          </a:prstGeom>
          <a:noFill/>
        </p:spPr>
        <p:txBody>
          <a:bodyPr wrap="square" rtlCol="0">
            <a:spAutoFit/>
          </a:bodyPr>
          <a:lstStyle/>
          <a:p>
            <a:r>
              <a:rPr lang="es-ES" dirty="0" smtClean="0"/>
              <a:t>MANGO</a:t>
            </a:r>
            <a:endParaRPr lang="es-ES" dirty="0"/>
          </a:p>
        </p:txBody>
      </p:sp>
      <p:sp>
        <p:nvSpPr>
          <p:cNvPr id="7" name="6 CuadroTexto"/>
          <p:cNvSpPr txBox="1"/>
          <p:nvPr/>
        </p:nvSpPr>
        <p:spPr>
          <a:xfrm>
            <a:off x="3857620" y="3214686"/>
            <a:ext cx="1285884" cy="646331"/>
          </a:xfrm>
          <a:prstGeom prst="rect">
            <a:avLst/>
          </a:prstGeom>
          <a:noFill/>
        </p:spPr>
        <p:txBody>
          <a:bodyPr wrap="square" rtlCol="0">
            <a:spAutoFit/>
          </a:bodyPr>
          <a:lstStyle/>
          <a:p>
            <a:pPr algn="ctr"/>
            <a:r>
              <a:rPr lang="es-ES" dirty="0" smtClean="0"/>
              <a:t>TRONCO O VARILLA</a:t>
            </a:r>
            <a:endParaRPr lang="es-ES" dirty="0"/>
          </a:p>
        </p:txBody>
      </p:sp>
      <p:sp>
        <p:nvSpPr>
          <p:cNvPr id="8" name="7 CuadroTexto"/>
          <p:cNvSpPr txBox="1"/>
          <p:nvPr/>
        </p:nvSpPr>
        <p:spPr>
          <a:xfrm>
            <a:off x="5500694" y="2143116"/>
            <a:ext cx="1714512" cy="369332"/>
          </a:xfrm>
          <a:prstGeom prst="rect">
            <a:avLst/>
          </a:prstGeom>
          <a:noFill/>
        </p:spPr>
        <p:txBody>
          <a:bodyPr wrap="square" rtlCol="0">
            <a:spAutoFit/>
          </a:bodyPr>
          <a:lstStyle/>
          <a:p>
            <a:pPr algn="ctr"/>
            <a:r>
              <a:rPr lang="es-ES" dirty="0" smtClean="0"/>
              <a:t>CABEZA</a:t>
            </a:r>
            <a:endParaRPr lang="es-ES" dirty="0"/>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
                                        <p:tgtEl>
                                          <p:spTgt spid="2"/>
                                        </p:tgtEl>
                                      </p:cBhvr>
                                    </p:animEffect>
                                    <p:anim calcmode="lin" valueType="num">
                                      <p:cBhvr>
                                        <p:cTn id="8" dur="400" fill="hold"/>
                                        <p:tgtEl>
                                          <p:spTgt spid="2"/>
                                        </p:tgtEl>
                                        <p:attrNameLst>
                                          <p:attrName>ppt_x</p:attrName>
                                        </p:attrNameLst>
                                      </p:cBhvr>
                                      <p:tavLst>
                                        <p:tav tm="0">
                                          <p:val>
                                            <p:strVal val="#ppt_x"/>
                                          </p:val>
                                        </p:tav>
                                        <p:tav tm="100000">
                                          <p:val>
                                            <p:strVal val="#ppt_x"/>
                                          </p:val>
                                        </p:tav>
                                      </p:tavLst>
                                    </p:anim>
                                    <p:anim calcmode="lin" valueType="num">
                                      <p:cBhvr>
                                        <p:cTn id="9" dur="400" fill="hold"/>
                                        <p:tgtEl>
                                          <p:spTgt spid="2"/>
                                        </p:tgtEl>
                                        <p:attrNameLst>
                                          <p:attrName>ppt_y</p:attrName>
                                        </p:attrNameLst>
                                      </p:cBhvr>
                                      <p:tavLst>
                                        <p:tav tm="0">
                                          <p:val>
                                            <p:strVal val="#ppt_y+0.31"/>
                                          </p:val>
                                        </p:tav>
                                        <p:tav tm="100000">
                                          <p:val>
                                            <p:strVal val="#ppt_y+0.31"/>
                                          </p:val>
                                        </p:tav>
                                      </p:tavLst>
                                    </p:anim>
                                    <p:anim calcmode="lin" valueType="num">
                                      <p:cBhvr>
                                        <p:cTn id="10" dur="600" decel="50000" fill="hold">
                                          <p:stCondLst>
                                            <p:cond delay="400"/>
                                          </p:stCondLst>
                                        </p:cTn>
                                        <p:tgtEl>
                                          <p:spTgt spid="2"/>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1" dur="600" decel="50000" fill="hold">
                                          <p:stCondLst>
                                            <p:cond delay="400"/>
                                          </p:stCondLst>
                                        </p:cTn>
                                        <p:tgtEl>
                                          <p:spTgt spid="2"/>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7" presetClass="entr" presetSubtype="10" fill="hold" nodeType="click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p:cTn id="16" dur="500" fill="hold"/>
                                        <p:tgtEl>
                                          <p:spTgt spid="5"/>
                                        </p:tgtEl>
                                        <p:attrNameLst>
                                          <p:attrName>ppt_w</p:attrName>
                                        </p:attrNameLst>
                                      </p:cBhvr>
                                      <p:tavLst>
                                        <p:tav tm="0">
                                          <p:val>
                                            <p:fltVal val="0"/>
                                          </p:val>
                                        </p:tav>
                                        <p:tav tm="100000">
                                          <p:val>
                                            <p:strVal val="#ppt_w"/>
                                          </p:val>
                                        </p:tav>
                                      </p:tavLst>
                                    </p:anim>
                                    <p:anim calcmode="lin" valueType="num">
                                      <p:cBhvr>
                                        <p:cTn id="17" dur="500" fill="hold"/>
                                        <p:tgtEl>
                                          <p:spTgt spid="5"/>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52"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Scale>
                                      <p:cBhvr>
                                        <p:cTn id="2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3">
                                            <p:txEl>
                                              <p:pRg st="0" end="0"/>
                                            </p:txEl>
                                          </p:spTgt>
                                        </p:tgtEl>
                                        <p:attrNameLst>
                                          <p:attrName>ppt_x</p:attrName>
                                          <p:attrName>ppt_y</p:attrName>
                                        </p:attrNameLst>
                                      </p:cBhvr>
                                    </p:animMotion>
                                    <p:animEffect transition="in" filter="fade">
                                      <p:cBhvr>
                                        <p:cTn id="24" dur="10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52" presetClass="entr" presetSubtype="0" fill="hold" grpId="0" nodeType="clickEffect">
                                  <p:stCondLst>
                                    <p:cond delay="0"/>
                                  </p:stCondLst>
                                  <p:childTnLst>
                                    <p:set>
                                      <p:cBhvr>
                                        <p:cTn id="28" dur="1" fill="hold">
                                          <p:stCondLst>
                                            <p:cond delay="0"/>
                                          </p:stCondLst>
                                        </p:cTn>
                                        <p:tgtEl>
                                          <p:spTgt spid="3">
                                            <p:txEl>
                                              <p:pRg st="1" end="1"/>
                                            </p:txEl>
                                          </p:spTgt>
                                        </p:tgtEl>
                                        <p:attrNameLst>
                                          <p:attrName>style.visibility</p:attrName>
                                        </p:attrNameLst>
                                      </p:cBhvr>
                                      <p:to>
                                        <p:strVal val="visible"/>
                                      </p:to>
                                    </p:set>
                                    <p:animScale>
                                      <p:cBhvr>
                                        <p:cTn id="2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0" dur="1000" decel="50000" fill="hold">
                                          <p:stCondLst>
                                            <p:cond delay="0"/>
                                          </p:stCondLst>
                                        </p:cTn>
                                        <p:tgtEl>
                                          <p:spTgt spid="3">
                                            <p:txEl>
                                              <p:pRg st="1" end="1"/>
                                            </p:txEl>
                                          </p:spTgt>
                                        </p:tgtEl>
                                        <p:attrNameLst>
                                          <p:attrName>ppt_x</p:attrName>
                                          <p:attrName>ppt_y</p:attrName>
                                        </p:attrNameLst>
                                      </p:cBhvr>
                                    </p:animMotion>
                                    <p:animEffect transition="in" filter="fade">
                                      <p:cBhvr>
                                        <p:cTn id="31" dur="1000"/>
                                        <p:tgtEl>
                                          <p:spTgt spid="3">
                                            <p:txEl>
                                              <p:pRg st="1" end="1"/>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2" presetClass="entr" presetSubtype="0" fill="hold" grpId="0" nodeType="clickEffect">
                                  <p:stCondLst>
                                    <p:cond delay="0"/>
                                  </p:stCondLst>
                                  <p:childTnLst>
                                    <p:set>
                                      <p:cBhvr>
                                        <p:cTn id="35" dur="1" fill="hold">
                                          <p:stCondLst>
                                            <p:cond delay="0"/>
                                          </p:stCondLst>
                                        </p:cTn>
                                        <p:tgtEl>
                                          <p:spTgt spid="3">
                                            <p:txEl>
                                              <p:pRg st="2" end="2"/>
                                            </p:txEl>
                                          </p:spTgt>
                                        </p:tgtEl>
                                        <p:attrNameLst>
                                          <p:attrName>style.visibility</p:attrName>
                                        </p:attrNameLst>
                                      </p:cBhvr>
                                      <p:to>
                                        <p:strVal val="visible"/>
                                      </p:to>
                                    </p:set>
                                    <p:animScale>
                                      <p:cBhvr>
                                        <p:cTn id="3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7" dur="1000" decel="50000" fill="hold">
                                          <p:stCondLst>
                                            <p:cond delay="0"/>
                                          </p:stCondLst>
                                        </p:cTn>
                                        <p:tgtEl>
                                          <p:spTgt spid="3">
                                            <p:txEl>
                                              <p:pRg st="2" end="2"/>
                                            </p:txEl>
                                          </p:spTgt>
                                        </p:tgtEl>
                                        <p:attrNameLst>
                                          <p:attrName>ppt_x</p:attrName>
                                          <p:attrName>ppt_y</p:attrName>
                                        </p:attrNameLst>
                                      </p:cBhvr>
                                    </p:animMotion>
                                    <p:animEffect transition="in" filter="fade">
                                      <p:cBhvr>
                                        <p:cTn id="38" dur="1000"/>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2"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Scale>
                                      <p:cBhvr>
                                        <p:cTn id="43" dur="1000" decel="50000" fill="hold">
                                          <p:stCondLst>
                                            <p:cond delay="0"/>
                                          </p:stCondLst>
                                        </p:cTn>
                                        <p:tgtEl>
                                          <p:spTgt spid="3">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1000" decel="50000" fill="hold">
                                          <p:stCondLst>
                                            <p:cond delay="0"/>
                                          </p:stCondLst>
                                        </p:cTn>
                                        <p:tgtEl>
                                          <p:spTgt spid="3">
                                            <p:txEl>
                                              <p:pRg st="3" end="3"/>
                                            </p:txEl>
                                          </p:spTgt>
                                        </p:tgtEl>
                                        <p:attrNameLst>
                                          <p:attrName>ppt_x</p:attrName>
                                          <p:attrName>ppt_y</p:attrName>
                                        </p:attrNameLst>
                                      </p:cBhvr>
                                    </p:animMotion>
                                    <p:animEffect transition="in" filter="fade">
                                      <p:cBhvr>
                                        <p:cTn id="45" dur="1000"/>
                                        <p:tgtEl>
                                          <p:spTgt spid="3">
                                            <p:txEl>
                                              <p:pRg st="3" end="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2" presetClass="entr" presetSubtype="0" fill="hold" grpId="0" nodeType="clickEffect">
                                  <p:stCondLst>
                                    <p:cond delay="0"/>
                                  </p:stCondLst>
                                  <p:childTnLst>
                                    <p:set>
                                      <p:cBhvr>
                                        <p:cTn id="49" dur="1" fill="hold">
                                          <p:stCondLst>
                                            <p:cond delay="0"/>
                                          </p:stCondLst>
                                        </p:cTn>
                                        <p:tgtEl>
                                          <p:spTgt spid="3">
                                            <p:txEl>
                                              <p:pRg st="4" end="4"/>
                                            </p:txEl>
                                          </p:spTgt>
                                        </p:tgtEl>
                                        <p:attrNameLst>
                                          <p:attrName>style.visibility</p:attrName>
                                        </p:attrNameLst>
                                      </p:cBhvr>
                                      <p:to>
                                        <p:strVal val="visible"/>
                                      </p:to>
                                    </p:set>
                                    <p:animScale>
                                      <p:cBhvr>
                                        <p:cTn id="50" dur="1000" decel="50000" fill="hold">
                                          <p:stCondLst>
                                            <p:cond delay="0"/>
                                          </p:stCondLst>
                                        </p:cTn>
                                        <p:tgtEl>
                                          <p:spTgt spid="3">
                                            <p:txEl>
                                              <p:pRg st="4" end="4"/>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3">
                                            <p:txEl>
                                              <p:pRg st="4" end="4"/>
                                            </p:txEl>
                                          </p:spTgt>
                                        </p:tgtEl>
                                        <p:attrNameLst>
                                          <p:attrName>ppt_x</p:attrName>
                                          <p:attrName>ppt_y</p:attrName>
                                        </p:attrNameLst>
                                      </p:cBhvr>
                                    </p:animMotion>
                                    <p:animEffect transition="in" filter="fade">
                                      <p:cBhvr>
                                        <p:cTn id="52"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5400" dirty="0" smtClean="0">
                <a:latin typeface="Baskerville Old Face" pitchFamily="18" charset="0"/>
              </a:rPr>
              <a:t>EL AGARRE DE LA RAQUETA</a:t>
            </a:r>
            <a:endParaRPr lang="es-ES" sz="5400" dirty="0">
              <a:latin typeface="Baskerville Old Face" pitchFamily="18" charset="0"/>
            </a:endParaRPr>
          </a:p>
        </p:txBody>
      </p:sp>
      <p:pic>
        <p:nvPicPr>
          <p:cNvPr id="4" name="3 Marcador de contenido" descr="PRESA RAQUETA.jpg"/>
          <p:cNvPicPr>
            <a:picLocks noGrp="1" noChangeAspect="1"/>
          </p:cNvPicPr>
          <p:nvPr>
            <p:ph idx="1"/>
          </p:nvPr>
        </p:nvPicPr>
        <p:blipFill>
          <a:blip r:embed="rId3"/>
          <a:stretch>
            <a:fillRect/>
          </a:stretch>
        </p:blipFill>
        <p:spPr>
          <a:xfrm>
            <a:off x="357158" y="1928802"/>
            <a:ext cx="4344642" cy="4214842"/>
          </a:xfrm>
        </p:spPr>
      </p:pic>
      <p:sp>
        <p:nvSpPr>
          <p:cNvPr id="5" name="4 CuadroTexto"/>
          <p:cNvSpPr txBox="1"/>
          <p:nvPr/>
        </p:nvSpPr>
        <p:spPr>
          <a:xfrm>
            <a:off x="5072066" y="1928803"/>
            <a:ext cx="3357586" cy="4801314"/>
          </a:xfrm>
          <a:prstGeom prst="rect">
            <a:avLst/>
          </a:prstGeom>
          <a:noFill/>
        </p:spPr>
        <p:txBody>
          <a:bodyPr wrap="square" rtlCol="0">
            <a:spAutoFit/>
          </a:bodyPr>
          <a:lstStyle/>
          <a:p>
            <a:r>
              <a:rPr lang="es-ES" dirty="0" smtClean="0"/>
              <a:t>Se agarra el mango cerrando los dedos sobre él y colocando el pulgar entre el dedo índice y los demás. </a:t>
            </a:r>
          </a:p>
          <a:p>
            <a:endParaRPr lang="es-ES" dirty="0" smtClean="0"/>
          </a:p>
          <a:p>
            <a:r>
              <a:rPr lang="es-ES" dirty="0" smtClean="0"/>
              <a:t>La maniobra a seguir: colocamos la raqueta de modo que el cordaje esté perpendicular al suelo y la uve (“V”) formada entre el pulgar y el índice sobre el borde superior del mango cerrando los dedos sobre éste. </a:t>
            </a:r>
          </a:p>
          <a:p>
            <a:endParaRPr lang="es-ES" dirty="0" smtClean="0"/>
          </a:p>
          <a:p>
            <a:r>
              <a:rPr lang="es-ES" dirty="0" smtClean="0"/>
              <a:t>Así podemos realizar todo tipo de golpes. </a:t>
            </a:r>
          </a:p>
          <a:p>
            <a:endParaRPr lang="es-ES" dirty="0" smtClean="0"/>
          </a:p>
          <a:p>
            <a:endParaRPr lang="es-ES" dirty="0"/>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4" presetClass="entr" presetSubtype="0" accel="10000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strVal val="#ppt_w*0.05"/>
                                          </p:val>
                                        </p:tav>
                                        <p:tav tm="100000">
                                          <p:val>
                                            <p:strVal val="#ppt_w"/>
                                          </p:val>
                                        </p:tav>
                                      </p:tavLst>
                                    </p:anim>
                                    <p:anim calcmode="lin" valueType="num">
                                      <p:cBhvr>
                                        <p:cTn id="13" dur="500" fill="hold"/>
                                        <p:tgtEl>
                                          <p:spTgt spid="4"/>
                                        </p:tgtEl>
                                        <p:attrNameLst>
                                          <p:attrName>ppt_h</p:attrName>
                                        </p:attrNameLst>
                                      </p:cBhvr>
                                      <p:tavLst>
                                        <p:tav tm="0">
                                          <p:val>
                                            <p:strVal val="#ppt_h"/>
                                          </p:val>
                                        </p:tav>
                                        <p:tav tm="100000">
                                          <p:val>
                                            <p:strVal val="#ppt_h"/>
                                          </p:val>
                                        </p:tav>
                                      </p:tavLst>
                                    </p:anim>
                                    <p:anim calcmode="lin" valueType="num">
                                      <p:cBhvr>
                                        <p:cTn id="14" dur="500" fill="hold"/>
                                        <p:tgtEl>
                                          <p:spTgt spid="4"/>
                                        </p:tgtEl>
                                        <p:attrNameLst>
                                          <p:attrName>ppt_x</p:attrName>
                                        </p:attrNameLst>
                                      </p:cBhvr>
                                      <p:tavLst>
                                        <p:tav tm="0">
                                          <p:val>
                                            <p:strVal val="#ppt_x-.2"/>
                                          </p:val>
                                        </p:tav>
                                        <p:tav tm="100000">
                                          <p:val>
                                            <p:strVal val="#ppt_x"/>
                                          </p:val>
                                        </p:tav>
                                      </p:tavLst>
                                    </p:anim>
                                    <p:anim calcmode="lin" valueType="num">
                                      <p:cBhvr>
                                        <p:cTn id="15" dur="500" fill="hold"/>
                                        <p:tgtEl>
                                          <p:spTgt spid="4"/>
                                        </p:tgtEl>
                                        <p:attrNameLst>
                                          <p:attrName>ppt_y</p:attrName>
                                        </p:attrNameLst>
                                      </p:cBhvr>
                                      <p:tavLst>
                                        <p:tav tm="0">
                                          <p:val>
                                            <p:strVal val="#ppt_y"/>
                                          </p:val>
                                        </p:tav>
                                        <p:tav tm="100000">
                                          <p:val>
                                            <p:strVal val="#ppt_y"/>
                                          </p:val>
                                        </p:tav>
                                      </p:tavLst>
                                    </p:anim>
                                    <p:animEffect transition="in" filter="fade">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3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800" decel="100000"/>
                                        <p:tgtEl>
                                          <p:spTgt spid="5"/>
                                        </p:tgtEl>
                                      </p:cBhvr>
                                    </p:animEffect>
                                    <p:anim calcmode="lin" valueType="num">
                                      <p:cBhvr>
                                        <p:cTn id="22" dur="800" decel="100000" fill="hold"/>
                                        <p:tgtEl>
                                          <p:spTgt spid="5"/>
                                        </p:tgtEl>
                                        <p:attrNameLst>
                                          <p:attrName>style.rotation</p:attrName>
                                        </p:attrNameLst>
                                      </p:cBhvr>
                                      <p:tavLst>
                                        <p:tav tm="0">
                                          <p:val>
                                            <p:fltVal val="-90"/>
                                          </p:val>
                                        </p:tav>
                                        <p:tav tm="100000">
                                          <p:val>
                                            <p:fltVal val="0"/>
                                          </p:val>
                                        </p:tav>
                                      </p:tavLst>
                                    </p:anim>
                                    <p:anim calcmode="lin" valueType="num">
                                      <p:cBhvr>
                                        <p:cTn id="23" dur="800" decel="100000" fill="hold"/>
                                        <p:tgtEl>
                                          <p:spTgt spid="5"/>
                                        </p:tgtEl>
                                        <p:attrNameLst>
                                          <p:attrName>ppt_x</p:attrName>
                                        </p:attrNameLst>
                                      </p:cBhvr>
                                      <p:tavLst>
                                        <p:tav tm="0">
                                          <p:val>
                                            <p:strVal val="#ppt_x+0.4"/>
                                          </p:val>
                                        </p:tav>
                                        <p:tav tm="100000">
                                          <p:val>
                                            <p:strVal val="#ppt_x-0.05"/>
                                          </p:val>
                                        </p:tav>
                                      </p:tavLst>
                                    </p:anim>
                                    <p:anim calcmode="lin" valueType="num">
                                      <p:cBhvr>
                                        <p:cTn id="24" dur="800" decel="100000" fill="hold"/>
                                        <p:tgtEl>
                                          <p:spTgt spid="5"/>
                                        </p:tgtEl>
                                        <p:attrNameLst>
                                          <p:attrName>ppt_y</p:attrName>
                                        </p:attrNameLst>
                                      </p:cBhvr>
                                      <p:tavLst>
                                        <p:tav tm="0">
                                          <p:val>
                                            <p:strVal val="#ppt_y-0.4"/>
                                          </p:val>
                                        </p:tav>
                                        <p:tav tm="100000">
                                          <p:val>
                                            <p:strVal val="#ppt_y+0.1"/>
                                          </p:val>
                                        </p:tav>
                                      </p:tavLst>
                                    </p:anim>
                                    <p:anim calcmode="lin" valueType="num">
                                      <p:cBhvr>
                                        <p:cTn id="25"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6"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000082"/>
            </a:gs>
            <a:gs pos="30000">
              <a:srgbClr val="66008F"/>
            </a:gs>
            <a:gs pos="64999">
              <a:srgbClr val="BA0066"/>
            </a:gs>
            <a:gs pos="89999">
              <a:srgbClr val="FF0000"/>
            </a:gs>
            <a:gs pos="100000">
              <a:srgbClr val="FF8200"/>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5400" dirty="0" smtClean="0">
                <a:latin typeface="Baskerville Old Face" pitchFamily="18" charset="0"/>
              </a:rPr>
              <a:t>EL</a:t>
            </a:r>
            <a:r>
              <a:rPr lang="es-ES" dirty="0" smtClean="0">
                <a:latin typeface="Baskerville Old Face" pitchFamily="18" charset="0"/>
              </a:rPr>
              <a:t> </a:t>
            </a:r>
            <a:r>
              <a:rPr lang="es-ES" sz="5400" dirty="0" smtClean="0">
                <a:latin typeface="Baskerville Old Face" pitchFamily="18" charset="0"/>
              </a:rPr>
              <a:t>VOLANTE</a:t>
            </a:r>
            <a:endParaRPr lang="es-ES" sz="5400" dirty="0">
              <a:latin typeface="Baskerville Old Face" pitchFamily="18" charset="0"/>
            </a:endParaRPr>
          </a:p>
        </p:txBody>
      </p:sp>
      <p:sp>
        <p:nvSpPr>
          <p:cNvPr id="5" name="4 Marcador de contenido"/>
          <p:cNvSpPr>
            <a:spLocks noGrp="1"/>
          </p:cNvSpPr>
          <p:nvPr>
            <p:ph idx="1"/>
          </p:nvPr>
        </p:nvSpPr>
        <p:spPr>
          <a:xfrm>
            <a:off x="457200" y="5214950"/>
            <a:ext cx="3900486" cy="1428760"/>
          </a:xfrm>
        </p:spPr>
        <p:txBody>
          <a:bodyPr>
            <a:normAutofit fontScale="70000" lnSpcReduction="20000"/>
          </a:bodyPr>
          <a:lstStyle/>
          <a:p>
            <a:pPr algn="ctr"/>
            <a:r>
              <a:rPr lang="es-ES" dirty="0" smtClean="0"/>
              <a:t>Es una cabeza hecha de corcho de forma redondeada que lleva insertadas de 14 a 16 </a:t>
            </a:r>
            <a:r>
              <a:rPr lang="es-ES" b="1" dirty="0" smtClean="0"/>
              <a:t>plumas</a:t>
            </a:r>
            <a:r>
              <a:rPr lang="es-ES" dirty="0" smtClean="0"/>
              <a:t>.</a:t>
            </a:r>
          </a:p>
          <a:p>
            <a:endParaRPr lang="es-ES" dirty="0"/>
          </a:p>
        </p:txBody>
      </p:sp>
      <p:pic>
        <p:nvPicPr>
          <p:cNvPr id="6" name="5 Imagen" descr="volante.jpg"/>
          <p:cNvPicPr>
            <a:picLocks noChangeAspect="1"/>
          </p:cNvPicPr>
          <p:nvPr/>
        </p:nvPicPr>
        <p:blipFill>
          <a:blip r:embed="rId3"/>
          <a:stretch>
            <a:fillRect/>
          </a:stretch>
        </p:blipFill>
        <p:spPr>
          <a:xfrm>
            <a:off x="928662" y="1714488"/>
            <a:ext cx="2875099" cy="3342144"/>
          </a:xfrm>
          <a:prstGeom prst="rect">
            <a:avLst/>
          </a:prstGeom>
        </p:spPr>
      </p:pic>
      <p:sp>
        <p:nvSpPr>
          <p:cNvPr id="7" name="6 CuadroTexto"/>
          <p:cNvSpPr txBox="1"/>
          <p:nvPr/>
        </p:nvSpPr>
        <p:spPr>
          <a:xfrm>
            <a:off x="4857752" y="5143512"/>
            <a:ext cx="3429024" cy="1323439"/>
          </a:xfrm>
          <a:prstGeom prst="rect">
            <a:avLst/>
          </a:prstGeom>
          <a:noFill/>
        </p:spPr>
        <p:txBody>
          <a:bodyPr wrap="square" rtlCol="0">
            <a:spAutoFit/>
          </a:bodyPr>
          <a:lstStyle/>
          <a:p>
            <a:pPr algn="ctr"/>
            <a:r>
              <a:rPr lang="es-ES_tradnl" sz="2000" dirty="0" smtClean="0"/>
              <a:t>Hay  también volantes de </a:t>
            </a:r>
            <a:r>
              <a:rPr lang="es-ES_tradnl" sz="2000" b="1" dirty="0" smtClean="0"/>
              <a:t>nylon </a:t>
            </a:r>
            <a:r>
              <a:rPr lang="es-ES_tradnl" sz="2000" dirty="0" smtClean="0"/>
              <a:t>que son los que se utilizan en el bádminton escolar.</a:t>
            </a:r>
            <a:endParaRPr lang="es-ES" sz="2000" dirty="0"/>
          </a:p>
        </p:txBody>
      </p:sp>
      <p:pic>
        <p:nvPicPr>
          <p:cNvPr id="9" name="8 Imagen" descr="volante%20plastico.jpg"/>
          <p:cNvPicPr>
            <a:picLocks noChangeAspect="1"/>
          </p:cNvPicPr>
          <p:nvPr/>
        </p:nvPicPr>
        <p:blipFill>
          <a:blip r:embed="rId4"/>
          <a:stretch>
            <a:fillRect/>
          </a:stretch>
        </p:blipFill>
        <p:spPr>
          <a:xfrm>
            <a:off x="5000628" y="1714488"/>
            <a:ext cx="3175000" cy="3382966"/>
          </a:xfrm>
          <a:prstGeom prst="rect">
            <a:avLst/>
          </a:prstGeom>
        </p:spPr>
      </p:pic>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1" presetClass="entr" presetSubtype="0" fill="hold"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70" decel="100000"/>
                                        <p:tgtEl>
                                          <p:spTgt spid="6"/>
                                        </p:tgtEl>
                                      </p:cBhvr>
                                    </p:animEffect>
                                    <p:animScale>
                                      <p:cBhvr>
                                        <p:cTn id="26" dur="770" decel="100000"/>
                                        <p:tgtEl>
                                          <p:spTgt spid="6"/>
                                        </p:tgtEl>
                                      </p:cBhvr>
                                      <p:from x="10000" y="10000"/>
                                      <p:to x="200000" y="450000"/>
                                    </p:animScale>
                                    <p:animScale>
                                      <p:cBhvr>
                                        <p:cTn id="27" dur="1230" accel="100000" fill="hold">
                                          <p:stCondLst>
                                            <p:cond delay="770"/>
                                          </p:stCondLst>
                                        </p:cTn>
                                        <p:tgtEl>
                                          <p:spTgt spid="6"/>
                                        </p:tgtEl>
                                      </p:cBhvr>
                                      <p:from x="200000" y="450000"/>
                                      <p:to x="100000" y="100000"/>
                                    </p:animScale>
                                    <p:set>
                                      <p:cBhvr>
                                        <p:cTn id="28" dur="770" fill="hold"/>
                                        <p:tgtEl>
                                          <p:spTgt spid="6"/>
                                        </p:tgtEl>
                                        <p:attrNameLst>
                                          <p:attrName>ppt_x</p:attrName>
                                        </p:attrNameLst>
                                      </p:cBhvr>
                                      <p:to>
                                        <p:strVal val="(0.5)"/>
                                      </p:to>
                                    </p:set>
                                    <p:anim from="(0.5)" to="(#ppt_x)" calcmode="lin" valueType="num">
                                      <p:cBhvr>
                                        <p:cTn id="29" dur="1230" accel="100000" fill="hold">
                                          <p:stCondLst>
                                            <p:cond delay="770"/>
                                          </p:stCondLst>
                                        </p:cTn>
                                        <p:tgtEl>
                                          <p:spTgt spid="6"/>
                                        </p:tgtEl>
                                        <p:attrNameLst>
                                          <p:attrName>ppt_x</p:attrName>
                                        </p:attrNameLst>
                                      </p:cBhvr>
                                    </p:anim>
                                    <p:set>
                                      <p:cBhvr>
                                        <p:cTn id="30" dur="770" fill="hold"/>
                                        <p:tgtEl>
                                          <p:spTgt spid="6"/>
                                        </p:tgtEl>
                                        <p:attrNameLst>
                                          <p:attrName>ppt_y</p:attrName>
                                        </p:attrNameLst>
                                      </p:cBhvr>
                                      <p:to>
                                        <p:strVal val="(#ppt_y+0.4)"/>
                                      </p:to>
                                    </p:set>
                                    <p:anim from="(#ppt_y+0.4)" to="(#ppt_y)" calcmode="lin" valueType="num">
                                      <p:cBhvr>
                                        <p:cTn id="31" dur="1230" accel="100000" fill="hold">
                                          <p:stCondLst>
                                            <p:cond delay="770"/>
                                          </p:stCondLst>
                                        </p:cTn>
                                        <p:tgtEl>
                                          <p:spTgt spid="6"/>
                                        </p:tgtEl>
                                        <p:attrNameLst>
                                          <p:attrName>ppt_y</p:attrName>
                                        </p:attrNameLst>
                                      </p:cBhvr>
                                    </p:anim>
                                  </p:childTnLst>
                                </p:cTn>
                              </p:par>
                            </p:childTnLst>
                          </p:cTn>
                        </p:par>
                      </p:childTnLst>
                    </p:cTn>
                  </p:par>
                  <p:par>
                    <p:cTn id="32" fill="hold">
                      <p:stCondLst>
                        <p:cond delay="indefinite"/>
                      </p:stCondLst>
                      <p:childTnLst>
                        <p:par>
                          <p:cTn id="33" fill="hold">
                            <p:stCondLst>
                              <p:cond delay="0"/>
                            </p:stCondLst>
                            <p:childTnLst>
                              <p:par>
                                <p:cTn id="34" presetID="35" presetClass="entr" presetSubtype="0" fill="hold" grpId="0" nodeType="clickEffect">
                                  <p:stCondLst>
                                    <p:cond delay="0"/>
                                  </p:stCondLst>
                                  <p:childTnLst>
                                    <p:set>
                                      <p:cBhvr>
                                        <p:cTn id="35" dur="1" fill="hold">
                                          <p:stCondLst>
                                            <p:cond delay="0"/>
                                          </p:stCondLst>
                                        </p:cTn>
                                        <p:tgtEl>
                                          <p:spTgt spid="5">
                                            <p:txEl>
                                              <p:pRg st="0" end="0"/>
                                            </p:txEl>
                                          </p:spTgt>
                                        </p:tgtEl>
                                        <p:attrNameLst>
                                          <p:attrName>style.visibility</p:attrName>
                                        </p:attrNameLst>
                                      </p:cBhvr>
                                      <p:to>
                                        <p:strVal val="visible"/>
                                      </p:to>
                                    </p:set>
                                    <p:animEffect transition="in" filter="fade">
                                      <p:cBhvr>
                                        <p:cTn id="36" dur="2000"/>
                                        <p:tgtEl>
                                          <p:spTgt spid="5">
                                            <p:txEl>
                                              <p:pRg st="0" end="0"/>
                                            </p:txEl>
                                          </p:spTgt>
                                        </p:tgtEl>
                                      </p:cBhvr>
                                    </p:animEffect>
                                    <p:anim calcmode="lin" valueType="num">
                                      <p:cBhvr>
                                        <p:cTn id="37" dur="2000" fill="hold"/>
                                        <p:tgtEl>
                                          <p:spTgt spid="5">
                                            <p:txEl>
                                              <p:pRg st="0" end="0"/>
                                            </p:txEl>
                                          </p:spTgt>
                                        </p:tgtEl>
                                        <p:attrNameLst>
                                          <p:attrName>style.rotation</p:attrName>
                                        </p:attrNameLst>
                                      </p:cBhvr>
                                      <p:tavLst>
                                        <p:tav tm="0">
                                          <p:val>
                                            <p:fltVal val="720"/>
                                          </p:val>
                                        </p:tav>
                                        <p:tav tm="100000">
                                          <p:val>
                                            <p:fltVal val="0"/>
                                          </p:val>
                                        </p:tav>
                                      </p:tavLst>
                                    </p:anim>
                                    <p:anim calcmode="lin" valueType="num">
                                      <p:cBhvr>
                                        <p:cTn id="38" dur="2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39" dur="2000" fill="hold"/>
                                        <p:tgtEl>
                                          <p:spTgt spid="5">
                                            <p:txEl>
                                              <p:pRg st="0" end="0"/>
                                            </p:txEl>
                                          </p:spTgt>
                                        </p:tgtEl>
                                        <p:attrNameLst>
                                          <p:attrName>ppt_w</p:attrName>
                                        </p:attrNameLst>
                                      </p:cBhvr>
                                      <p:tavLst>
                                        <p:tav tm="0">
                                          <p:val>
                                            <p:fltVal val="0"/>
                                          </p:val>
                                        </p:tav>
                                        <p:tav tm="100000">
                                          <p:val>
                                            <p:strVal val="#ppt_w"/>
                                          </p:val>
                                        </p:tav>
                                      </p:tavLst>
                                    </p:anim>
                                  </p:childTnLst>
                                </p:cTn>
                              </p:par>
                            </p:childTnLst>
                          </p:cTn>
                        </p:par>
                      </p:childTnLst>
                    </p:cTn>
                  </p:par>
                  <p:par>
                    <p:cTn id="40" fill="hold">
                      <p:stCondLst>
                        <p:cond delay="indefinite"/>
                      </p:stCondLst>
                      <p:childTnLst>
                        <p:par>
                          <p:cTn id="41" fill="hold">
                            <p:stCondLst>
                              <p:cond delay="0"/>
                            </p:stCondLst>
                            <p:childTnLst>
                              <p:par>
                                <p:cTn id="42" presetID="34"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 from="(-#ppt_w/2)" to="(#ppt_x)" calcmode="lin" valueType="num">
                                      <p:cBhvr>
                                        <p:cTn id="44" dur="600" fill="hold">
                                          <p:stCondLst>
                                            <p:cond delay="0"/>
                                          </p:stCondLst>
                                        </p:cTn>
                                        <p:tgtEl>
                                          <p:spTgt spid="9"/>
                                        </p:tgtEl>
                                        <p:attrNameLst>
                                          <p:attrName>ppt_x</p:attrName>
                                        </p:attrNameLst>
                                      </p:cBhvr>
                                    </p:anim>
                                    <p:anim from="0" to="-1.0" calcmode="lin" valueType="num">
                                      <p:cBhvr>
                                        <p:cTn id="45" dur="200" decel="50000" autoRev="1" fill="hold">
                                          <p:stCondLst>
                                            <p:cond delay="600"/>
                                          </p:stCondLst>
                                        </p:cTn>
                                        <p:tgtEl>
                                          <p:spTgt spid="9"/>
                                        </p:tgtEl>
                                        <p:attrNameLst>
                                          <p:attrName>xshear</p:attrName>
                                        </p:attrNameLst>
                                      </p:cBhvr>
                                    </p:anim>
                                    <p:animScale>
                                      <p:cBhvr>
                                        <p:cTn id="46" dur="200" decel="100000" autoRev="1" fill="hold">
                                          <p:stCondLst>
                                            <p:cond delay="600"/>
                                          </p:stCondLst>
                                        </p:cTn>
                                        <p:tgtEl>
                                          <p:spTgt spid="9"/>
                                        </p:tgtEl>
                                      </p:cBhvr>
                                      <p:from x="100000" y="100000"/>
                                      <p:to x="80000" y="100000"/>
                                    </p:animScale>
                                    <p:anim by="(#ppt_h/3+#ppt_w*0.1)" calcmode="lin" valueType="num">
                                      <p:cBhvr additive="sum">
                                        <p:cTn id="47" dur="200" decel="100000" autoRev="1" fill="hold">
                                          <p:stCondLst>
                                            <p:cond delay="600"/>
                                          </p:stCondLst>
                                        </p:cTn>
                                        <p:tgtEl>
                                          <p:spTgt spid="9"/>
                                        </p:tgtEl>
                                        <p:attrNameLst>
                                          <p:attrName>ppt_x</p:attrName>
                                        </p:attrNameLst>
                                      </p:cBhvr>
                                    </p:anim>
                                  </p:childTnLst>
                                </p:cTn>
                              </p:par>
                            </p:childTnLst>
                          </p:cTn>
                        </p:par>
                      </p:childTnLst>
                    </p:cTn>
                  </p:par>
                  <p:par>
                    <p:cTn id="48" fill="hold">
                      <p:stCondLst>
                        <p:cond delay="indefinite"/>
                      </p:stCondLst>
                      <p:childTnLst>
                        <p:par>
                          <p:cTn id="49" fill="hold">
                            <p:stCondLst>
                              <p:cond delay="0"/>
                            </p:stCondLst>
                            <p:childTnLst>
                              <p:par>
                                <p:cTn id="50" presetID="23" presetClass="entr" presetSubtype="16" fill="hold" grpId="0" nodeType="click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357166"/>
            <a:ext cx="7772400" cy="1470025"/>
          </a:xfrm>
        </p:spPr>
        <p:txBody>
          <a:bodyPr>
            <a:normAutofit/>
          </a:bodyPr>
          <a:lstStyle/>
          <a:p>
            <a:r>
              <a:rPr lang="es-ES" sz="5400" dirty="0" smtClean="0">
                <a:latin typeface="Baskerville Old Face" pitchFamily="18" charset="0"/>
              </a:rPr>
              <a:t>EL CAMPO DE JUEGO</a:t>
            </a:r>
            <a:endParaRPr lang="es-ES" sz="5400" dirty="0">
              <a:latin typeface="Baskerville Old Face" pitchFamily="18" charset="0"/>
            </a:endParaRPr>
          </a:p>
        </p:txBody>
      </p:sp>
      <p:sp>
        <p:nvSpPr>
          <p:cNvPr id="3" name="2 Subtítulo"/>
          <p:cNvSpPr>
            <a:spLocks noGrp="1"/>
          </p:cNvSpPr>
          <p:nvPr>
            <p:ph type="subTitle" idx="1"/>
          </p:nvPr>
        </p:nvSpPr>
        <p:spPr/>
        <p:txBody>
          <a:bodyPr>
            <a:normAutofit/>
          </a:bodyPr>
          <a:lstStyle/>
          <a:p>
            <a:endParaRPr lang="es-ES" sz="5400" dirty="0">
              <a:latin typeface="Baskerville Old Face" pitchFamily="18" charset="0"/>
            </a:endParaRPr>
          </a:p>
        </p:txBody>
      </p:sp>
      <p:pic>
        <p:nvPicPr>
          <p:cNvPr id="1026" name="Picture 2"/>
          <p:cNvPicPr>
            <a:picLocks noChangeAspect="1" noChangeArrowheads="1"/>
          </p:cNvPicPr>
          <p:nvPr/>
        </p:nvPicPr>
        <p:blipFill>
          <a:blip r:embed="rId3"/>
          <a:srcRect/>
          <a:stretch>
            <a:fillRect/>
          </a:stretch>
        </p:blipFill>
        <p:spPr bwMode="auto">
          <a:xfrm>
            <a:off x="510132" y="1741488"/>
            <a:ext cx="7919519" cy="4902222"/>
          </a:xfrm>
          <a:prstGeom prst="rect">
            <a:avLst/>
          </a:prstGeom>
          <a:noFill/>
          <a:ln w="9525">
            <a:noFill/>
            <a:miter lim="800000"/>
            <a:headEnd/>
            <a:tailEnd/>
          </a:ln>
        </p:spPr>
      </p:pic>
    </p:spTree>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mph" presetSubtype="0" fill="hold" nodeType="clickEffect">
                                  <p:stCondLst>
                                    <p:cond delay="0"/>
                                  </p:stCondLst>
                                  <p:childTnLst>
                                    <p:animClr clrSpc="rgb">
                                      <p:cBhvr override="childStyle">
                                        <p:cTn id="6" dur="1900" fill="hold">
                                          <p:stCondLst>
                                            <p:cond delay="100"/>
                                          </p:stCondLst>
                                        </p:cTn>
                                        <p:tgtEl>
                                          <p:spTgt spid="1026"/>
                                        </p:tgtEl>
                                        <p:attrNameLst>
                                          <p:attrName>style.color</p:attrName>
                                        </p:attrNameLst>
                                      </p:cBhvr>
                                      <p:to>
                                        <a:schemeClr val="accent2"/>
                                      </p:to>
                                    </p:animClr>
                                    <p:animClr clrSpc="rgb">
                                      <p:cBhvr>
                                        <p:cTn id="7" dur="1900" fill="hold">
                                          <p:stCondLst>
                                            <p:cond delay="100"/>
                                          </p:stCondLst>
                                        </p:cTn>
                                        <p:tgtEl>
                                          <p:spTgt spid="1026"/>
                                        </p:tgtEl>
                                        <p:attrNameLst>
                                          <p:attrName>fillColor</p:attrName>
                                        </p:attrNameLst>
                                      </p:cBhvr>
                                      <p:to>
                                        <a:schemeClr val="accent2"/>
                                      </p:to>
                                    </p:animClr>
                                    <p:set>
                                      <p:cBhvr>
                                        <p:cTn id="8" dur="1900" fill="hold">
                                          <p:stCondLst>
                                            <p:cond delay="100"/>
                                          </p:stCondLst>
                                        </p:cTn>
                                        <p:tgtEl>
                                          <p:spTgt spid="1026"/>
                                        </p:tgtEl>
                                        <p:attrNameLst>
                                          <p:attrName>fill.type</p:attrName>
                                        </p:attrNameLst>
                                      </p:cBhvr>
                                      <p:to>
                                        <p:strVal val="solid"/>
                                      </p:to>
                                    </p:set>
                                    <p:set>
                                      <p:cBhvr>
                                        <p:cTn id="9" dur="1900" fill="hold">
                                          <p:stCondLst>
                                            <p:cond delay="100"/>
                                          </p:stCondLst>
                                        </p:cTn>
                                        <p:tgtEl>
                                          <p:spTgt spid="1026"/>
                                        </p:tgtEl>
                                        <p:attrNameLst>
                                          <p:attrName>fill.on</p:attrName>
                                        </p:attrNameLst>
                                      </p:cBhvr>
                                      <p:to>
                                        <p:strVal val="true"/>
                                      </p:to>
                                    </p:set>
                                    <p:animScale>
                                      <p:cBhvr>
                                        <p:cTn id="10" dur="200" fill="hold">
                                          <p:stCondLst>
                                            <p:cond delay="0"/>
                                          </p:stCondLst>
                                        </p:cTn>
                                        <p:tgtEl>
                                          <p:spTgt spid="1026"/>
                                        </p:tgtEl>
                                      </p:cBhvr>
                                      <p:from x="100000" y="100000"/>
                                      <p:to x="100000" y="5000"/>
                                    </p:animScale>
                                    <p:animScale>
                                      <p:cBhvr>
                                        <p:cTn id="11" dur="200" fill="hold">
                                          <p:stCondLst>
                                            <p:cond delay="200"/>
                                          </p:stCondLst>
                                        </p:cTn>
                                        <p:tgtEl>
                                          <p:spTgt spid="1026"/>
                                        </p:tgtEl>
                                      </p:cBhvr>
                                      <p:from x="100000" y="5000"/>
                                      <p:to x="120000" y="150000"/>
                                    </p:animScale>
                                    <p:animScale>
                                      <p:cBhvr>
                                        <p:cTn id="12" dur="600" fill="hold">
                                          <p:stCondLst>
                                            <p:cond delay="1400"/>
                                          </p:stCondLst>
                                        </p:cTn>
                                        <p:tgtEl>
                                          <p:spTgt spid="1026"/>
                                        </p:tgtEl>
                                      </p:cBhvr>
                                      <p:to x="12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45000"/>
            <a:lum/>
          </a:blip>
          <a:srcRect/>
          <a:stretch>
            <a:fillRect l="-12000" r="-19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_tradnl" dirty="0" smtClean="0"/>
              <a:t>	</a:t>
            </a:r>
            <a:r>
              <a:rPr lang="es-ES_tradnl" sz="5400" dirty="0" smtClean="0">
                <a:latin typeface="Baskerville Old Face" pitchFamily="18" charset="0"/>
              </a:rPr>
              <a:t>EL PARTIDO</a:t>
            </a:r>
            <a:endParaRPr lang="es-ES" sz="5400" dirty="0">
              <a:latin typeface="Baskerville Old Face" pitchFamily="18" charset="0"/>
            </a:endParaRPr>
          </a:p>
        </p:txBody>
      </p:sp>
      <p:sp>
        <p:nvSpPr>
          <p:cNvPr id="5" name="4 Marcador de contenido"/>
          <p:cNvSpPr>
            <a:spLocks noGrp="1"/>
          </p:cNvSpPr>
          <p:nvPr>
            <p:ph idx="1"/>
          </p:nvPr>
        </p:nvSpPr>
        <p:spPr>
          <a:xfrm>
            <a:off x="457200" y="1214422"/>
            <a:ext cx="8229600" cy="5429288"/>
          </a:xfrm>
        </p:spPr>
        <p:txBody>
          <a:bodyPr>
            <a:normAutofit fontScale="85000" lnSpcReduction="20000"/>
          </a:bodyPr>
          <a:lstStyle/>
          <a:p>
            <a:endParaRPr lang="es-ES" dirty="0" smtClean="0">
              <a:latin typeface="Baskerville Old Face" pitchFamily="18" charset="0"/>
            </a:endParaRPr>
          </a:p>
          <a:p>
            <a:r>
              <a:rPr lang="es-ES" dirty="0" smtClean="0">
                <a:latin typeface="Baskerville Old Face" pitchFamily="18" charset="0"/>
              </a:rPr>
              <a:t>pueden ser </a:t>
            </a:r>
            <a:r>
              <a:rPr lang="es-ES" b="1" dirty="0" smtClean="0">
                <a:latin typeface="Baskerville Old Face" pitchFamily="18" charset="0"/>
              </a:rPr>
              <a:t>individuales, dobles o dobles mixtos</a:t>
            </a:r>
            <a:r>
              <a:rPr lang="es-ES" dirty="0" smtClean="0">
                <a:latin typeface="Baskerville Old Face" pitchFamily="18" charset="0"/>
              </a:rPr>
              <a:t>.</a:t>
            </a:r>
          </a:p>
          <a:p>
            <a:endParaRPr lang="es-ES" dirty="0" smtClean="0">
              <a:latin typeface="Baskerville Old Face" pitchFamily="18" charset="0"/>
            </a:endParaRPr>
          </a:p>
          <a:p>
            <a:r>
              <a:rPr lang="es-ES" dirty="0" smtClean="0">
                <a:latin typeface="Baskerville Old Face" pitchFamily="18" charset="0"/>
              </a:rPr>
              <a:t>se juegan a </a:t>
            </a:r>
            <a:r>
              <a:rPr lang="es-ES" b="1" dirty="0" smtClean="0">
                <a:latin typeface="Baskerville Old Face" pitchFamily="18" charset="0"/>
              </a:rPr>
              <a:t>2 sets ganados</a:t>
            </a:r>
            <a:r>
              <a:rPr lang="es-ES" dirty="0" smtClean="0">
                <a:latin typeface="Baskerville Old Face" pitchFamily="18" charset="0"/>
              </a:rPr>
              <a:t>. En caso de empate se disputa un tercer set. </a:t>
            </a:r>
          </a:p>
          <a:p>
            <a:endParaRPr lang="es-ES" dirty="0" smtClean="0">
              <a:latin typeface="Baskerville Old Face" pitchFamily="18" charset="0"/>
            </a:endParaRPr>
          </a:p>
          <a:p>
            <a:r>
              <a:rPr lang="es-ES" dirty="0" smtClean="0">
                <a:latin typeface="Baskerville Old Face" pitchFamily="18" charset="0"/>
              </a:rPr>
              <a:t>El set lo gana el primero que llegue a 21 puntos ganando por, al menos, 2 puntos de diferencia, hasta un máximo de 30-29. </a:t>
            </a:r>
            <a:endParaRPr lang="es-ES" dirty="0" smtClean="0">
              <a:latin typeface="Baskerville Old Face" pitchFamily="18" charset="0"/>
            </a:endParaRPr>
          </a:p>
          <a:p>
            <a:endParaRPr lang="es-ES" b="1" dirty="0" smtClean="0">
              <a:latin typeface="Baskerville Old Face" pitchFamily="18" charset="0"/>
            </a:endParaRPr>
          </a:p>
          <a:p>
            <a:r>
              <a:rPr lang="es-ES" dirty="0" smtClean="0">
                <a:latin typeface="Baskerville Old Face" pitchFamily="18" charset="0"/>
              </a:rPr>
              <a:t>Antes sólo anotaba punto </a:t>
            </a:r>
            <a:r>
              <a:rPr lang="es-ES" dirty="0" smtClean="0">
                <a:latin typeface="Baskerville Old Face" pitchFamily="18" charset="0"/>
              </a:rPr>
              <a:t>el jugador </a:t>
            </a:r>
            <a:r>
              <a:rPr lang="es-ES" dirty="0" smtClean="0">
                <a:latin typeface="Baskerville Old Face" pitchFamily="18" charset="0"/>
              </a:rPr>
              <a:t>que había sacado</a:t>
            </a:r>
            <a:r>
              <a:rPr lang="es-ES" dirty="0" smtClean="0">
                <a:latin typeface="Baskerville Old Face" pitchFamily="18" charset="0"/>
              </a:rPr>
              <a:t>; si había sacado el contrario se recuperaba el saque pero no se sumaba punto; ahora el jugador que hace buena sumada igual que  haya sacado o no.</a:t>
            </a:r>
            <a:endParaRPr lang="es-ES" dirty="0" smtClean="0">
              <a:latin typeface="Baskerville Old Face" pitchFamily="18" charset="0"/>
            </a:endParaRPr>
          </a:p>
          <a:p>
            <a:endParaRPr lang="es-ES" dirty="0"/>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nodeType="clickEffect">
                                  <p:stCondLst>
                                    <p:cond delay="0"/>
                                  </p:stCondLst>
                                  <p:iterate type="lt">
                                    <p:tmPct val="50000"/>
                                  </p:iterate>
                                  <p:childTnLst>
                                    <p:set>
                                      <p:cBhvr>
                                        <p:cTn id="6" dur="1" fill="hold">
                                          <p:stCondLst>
                                            <p:cond delay="0"/>
                                          </p:stCondLst>
                                        </p:cTn>
                                        <p:tgtEl>
                                          <p:spTgt spid="5">
                                            <p:txEl>
                                              <p:pRg st="1" end="1"/>
                                            </p:txEl>
                                          </p:spTgt>
                                        </p:tgtEl>
                                        <p:attrNameLst>
                                          <p:attrName>style.visibility</p:attrName>
                                        </p:attrNameLst>
                                      </p:cBhvr>
                                      <p:to>
                                        <p:strVal val="visible"/>
                                      </p:to>
                                    </p:set>
                                    <p:set>
                                      <p:cBhvr>
                                        <p:cTn id="7" dur="228" fill="hold">
                                          <p:stCondLst>
                                            <p:cond delay="0"/>
                                          </p:stCondLst>
                                        </p:cTn>
                                        <p:tgtEl>
                                          <p:spTgt spid="5">
                                            <p:txEl>
                                              <p:pRg st="1" end="1"/>
                                            </p:txEl>
                                          </p:spTgt>
                                        </p:tgtEl>
                                        <p:attrNameLst>
                                          <p:attrName>style.rotation</p:attrName>
                                        </p:attrNameLst>
                                      </p:cBhvr>
                                      <p:to>
                                        <p:strVal val="-45.0"/>
                                      </p:to>
                                    </p:set>
                                    <p:anim calcmode="lin" valueType="num">
                                      <p:cBhvr>
                                        <p:cTn id="8" dur="228" fill="hold">
                                          <p:stCondLst>
                                            <p:cond delay="228"/>
                                          </p:stCondLst>
                                        </p:cTn>
                                        <p:tgtEl>
                                          <p:spTgt spid="5">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5">
                                            <p:txEl>
                                              <p:pRg st="1" end="1"/>
                                            </p:txEl>
                                          </p:spTgt>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5">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5">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nodeType="clickEffect">
                                  <p:stCondLst>
                                    <p:cond delay="0"/>
                                  </p:stCondLst>
                                  <p:iterate type="lt">
                                    <p:tmPct val="50000"/>
                                  </p:iterate>
                                  <p:childTnLst>
                                    <p:set>
                                      <p:cBhvr>
                                        <p:cTn id="15" dur="1" fill="hold">
                                          <p:stCondLst>
                                            <p:cond delay="0"/>
                                          </p:stCondLst>
                                        </p:cTn>
                                        <p:tgtEl>
                                          <p:spTgt spid="5">
                                            <p:txEl>
                                              <p:pRg st="3" end="3"/>
                                            </p:txEl>
                                          </p:spTgt>
                                        </p:tgtEl>
                                        <p:attrNameLst>
                                          <p:attrName>style.visibility</p:attrName>
                                        </p:attrNameLst>
                                      </p:cBhvr>
                                      <p:to>
                                        <p:strVal val="visible"/>
                                      </p:to>
                                    </p:set>
                                    <p:set>
                                      <p:cBhvr>
                                        <p:cTn id="16" dur="228" fill="hold">
                                          <p:stCondLst>
                                            <p:cond delay="0"/>
                                          </p:stCondLst>
                                        </p:cTn>
                                        <p:tgtEl>
                                          <p:spTgt spid="5">
                                            <p:txEl>
                                              <p:pRg st="3" end="3"/>
                                            </p:txEl>
                                          </p:spTgt>
                                        </p:tgtEl>
                                        <p:attrNameLst>
                                          <p:attrName>style.rotation</p:attrName>
                                        </p:attrNameLst>
                                      </p:cBhvr>
                                      <p:to>
                                        <p:strVal val="-45.0"/>
                                      </p:to>
                                    </p:set>
                                    <p:anim calcmode="lin" valueType="num">
                                      <p:cBhvr>
                                        <p:cTn id="17" dur="228" fill="hold">
                                          <p:stCondLst>
                                            <p:cond delay="228"/>
                                          </p:stCondLst>
                                        </p:cTn>
                                        <p:tgtEl>
                                          <p:spTgt spid="5">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228" fill="hold">
                                          <p:stCondLst>
                                            <p:cond delay="0"/>
                                          </p:stCondLst>
                                        </p:cTn>
                                        <p:tgtEl>
                                          <p:spTgt spid="5">
                                            <p:txEl>
                                              <p:pRg st="3" end="3"/>
                                            </p:txEl>
                                          </p:spTgt>
                                        </p:tgtEl>
                                        <p:attrNameLst>
                                          <p:attrName>ppt_y</p:attrName>
                                        </p:attrNameLst>
                                      </p:cBhvr>
                                      <p:tavLst>
                                        <p:tav tm="0">
                                          <p:val>
                                            <p:strVal val="#ppt_y-1"/>
                                          </p:val>
                                        </p:tav>
                                        <p:tav tm="100000">
                                          <p:val>
                                            <p:strVal val="#ppt_y-(0.354*#ppt_w-0.172*#ppt_h)"/>
                                          </p:val>
                                        </p:tav>
                                      </p:tavLst>
                                    </p:anim>
                                    <p:anim calcmode="lin" valueType="num">
                                      <p:cBhvr>
                                        <p:cTn id="19" dur="78" decel="50000" autoRev="1" fill="hold">
                                          <p:stCondLst>
                                            <p:cond delay="228"/>
                                          </p:stCondLst>
                                        </p:cTn>
                                        <p:tgtEl>
                                          <p:spTgt spid="5">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68" fill="hold">
                                          <p:stCondLst>
                                            <p:cond delay="432"/>
                                          </p:stCondLst>
                                        </p:cTn>
                                        <p:tgtEl>
                                          <p:spTgt spid="5">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nodeType="clickEffect">
                                  <p:stCondLst>
                                    <p:cond delay="0"/>
                                  </p:stCondLst>
                                  <p:iterate type="lt">
                                    <p:tmPct val="50000"/>
                                  </p:iterate>
                                  <p:childTnLst>
                                    <p:set>
                                      <p:cBhvr>
                                        <p:cTn id="24" dur="1" fill="hold">
                                          <p:stCondLst>
                                            <p:cond delay="0"/>
                                          </p:stCondLst>
                                        </p:cTn>
                                        <p:tgtEl>
                                          <p:spTgt spid="5">
                                            <p:txEl>
                                              <p:pRg st="5" end="5"/>
                                            </p:txEl>
                                          </p:spTgt>
                                        </p:tgtEl>
                                        <p:attrNameLst>
                                          <p:attrName>style.visibility</p:attrName>
                                        </p:attrNameLst>
                                      </p:cBhvr>
                                      <p:to>
                                        <p:strVal val="visible"/>
                                      </p:to>
                                    </p:set>
                                    <p:set>
                                      <p:cBhvr>
                                        <p:cTn id="25" dur="228" fill="hold">
                                          <p:stCondLst>
                                            <p:cond delay="0"/>
                                          </p:stCondLst>
                                        </p:cTn>
                                        <p:tgtEl>
                                          <p:spTgt spid="5">
                                            <p:txEl>
                                              <p:pRg st="5" end="5"/>
                                            </p:txEl>
                                          </p:spTgt>
                                        </p:tgtEl>
                                        <p:attrNameLst>
                                          <p:attrName>style.rotation</p:attrName>
                                        </p:attrNameLst>
                                      </p:cBhvr>
                                      <p:to>
                                        <p:strVal val="-45.0"/>
                                      </p:to>
                                    </p:set>
                                    <p:anim calcmode="lin" valueType="num">
                                      <p:cBhvr>
                                        <p:cTn id="26" dur="228" fill="hold">
                                          <p:stCondLst>
                                            <p:cond delay="228"/>
                                          </p:stCondLst>
                                        </p:cTn>
                                        <p:tgtEl>
                                          <p:spTgt spid="5">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228" fill="hold">
                                          <p:stCondLst>
                                            <p:cond delay="0"/>
                                          </p:stCondLst>
                                        </p:cTn>
                                        <p:tgtEl>
                                          <p:spTgt spid="5">
                                            <p:txEl>
                                              <p:pRg st="5" end="5"/>
                                            </p:txEl>
                                          </p:spTgt>
                                        </p:tgtEl>
                                        <p:attrNameLst>
                                          <p:attrName>ppt_y</p:attrName>
                                        </p:attrNameLst>
                                      </p:cBhvr>
                                      <p:tavLst>
                                        <p:tav tm="0">
                                          <p:val>
                                            <p:strVal val="#ppt_y-1"/>
                                          </p:val>
                                        </p:tav>
                                        <p:tav tm="100000">
                                          <p:val>
                                            <p:strVal val="#ppt_y-(0.354*#ppt_w-0.172*#ppt_h)"/>
                                          </p:val>
                                        </p:tav>
                                      </p:tavLst>
                                    </p:anim>
                                    <p:anim calcmode="lin" valueType="num">
                                      <p:cBhvr>
                                        <p:cTn id="28" dur="78" decel="50000" autoRev="1" fill="hold">
                                          <p:stCondLst>
                                            <p:cond delay="228"/>
                                          </p:stCondLst>
                                        </p:cTn>
                                        <p:tgtEl>
                                          <p:spTgt spid="5">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68" fill="hold">
                                          <p:stCondLst>
                                            <p:cond delay="432"/>
                                          </p:stCondLst>
                                        </p:cTn>
                                        <p:tgtEl>
                                          <p:spTgt spid="5">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nodeType="clickEffect">
                                  <p:stCondLst>
                                    <p:cond delay="0"/>
                                  </p:stCondLst>
                                  <p:iterate type="lt">
                                    <p:tmPct val="50000"/>
                                  </p:iterate>
                                  <p:childTnLst>
                                    <p:set>
                                      <p:cBhvr>
                                        <p:cTn id="33" dur="1" fill="hold">
                                          <p:stCondLst>
                                            <p:cond delay="0"/>
                                          </p:stCondLst>
                                        </p:cTn>
                                        <p:tgtEl>
                                          <p:spTgt spid="5">
                                            <p:txEl>
                                              <p:pRg st="7" end="7"/>
                                            </p:txEl>
                                          </p:spTgt>
                                        </p:tgtEl>
                                        <p:attrNameLst>
                                          <p:attrName>style.visibility</p:attrName>
                                        </p:attrNameLst>
                                      </p:cBhvr>
                                      <p:to>
                                        <p:strVal val="visible"/>
                                      </p:to>
                                    </p:set>
                                    <p:set>
                                      <p:cBhvr>
                                        <p:cTn id="34" dur="455" fill="hold">
                                          <p:stCondLst>
                                            <p:cond delay="0"/>
                                          </p:stCondLst>
                                        </p:cTn>
                                        <p:tgtEl>
                                          <p:spTgt spid="5">
                                            <p:txEl>
                                              <p:pRg st="7" end="7"/>
                                            </p:txEl>
                                          </p:spTgt>
                                        </p:tgtEl>
                                        <p:attrNameLst>
                                          <p:attrName>style.rotation</p:attrName>
                                        </p:attrNameLst>
                                      </p:cBhvr>
                                      <p:to>
                                        <p:strVal val="-45.0"/>
                                      </p:to>
                                    </p:set>
                                    <p:anim calcmode="lin" valueType="num">
                                      <p:cBhvr>
                                        <p:cTn id="35" dur="455" fill="hold">
                                          <p:stCondLst>
                                            <p:cond delay="455"/>
                                          </p:stCondLst>
                                        </p:cTn>
                                        <p:tgtEl>
                                          <p:spTgt spid="5">
                                            <p:txEl>
                                              <p:pRg st="7" end="7"/>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5">
                                            <p:txEl>
                                              <p:pRg st="7" end="7"/>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5">
                                            <p:txEl>
                                              <p:pRg st="7" end="7"/>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5">
                                            <p:txEl>
                                              <p:pRg st="7" end="7"/>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rgbClr val="FFF200"/>
            </a:gs>
            <a:gs pos="45000">
              <a:srgbClr val="FF7A00"/>
            </a:gs>
            <a:gs pos="70000">
              <a:srgbClr val="FF0300"/>
            </a:gs>
            <a:gs pos="100000">
              <a:srgbClr val="4D0808"/>
            </a:gs>
          </a:gsLst>
          <a:lin ang="5400000" scaled="0"/>
        </a:grad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357158" y="571480"/>
            <a:ext cx="8229600" cy="1143000"/>
          </a:xfrm>
        </p:spPr>
        <p:txBody>
          <a:bodyPr>
            <a:noAutofit/>
          </a:bodyPr>
          <a:lstStyle/>
          <a:p>
            <a:r>
              <a:rPr lang="es-ES_tradnl" sz="5400" dirty="0" smtClean="0">
                <a:latin typeface="Baskerville Old Face" pitchFamily="18" charset="0"/>
              </a:rPr>
              <a:t>PARTIDO DE INDIVIDUALES</a:t>
            </a:r>
            <a:endParaRPr lang="es-ES" sz="5400" dirty="0">
              <a:latin typeface="Baskerville Old Face" pitchFamily="18" charset="0"/>
            </a:endParaRPr>
          </a:p>
        </p:txBody>
      </p:sp>
      <p:sp>
        <p:nvSpPr>
          <p:cNvPr id="3" name="2 Marcador de contenido"/>
          <p:cNvSpPr>
            <a:spLocks noGrp="1"/>
          </p:cNvSpPr>
          <p:nvPr>
            <p:ph idx="1"/>
          </p:nvPr>
        </p:nvSpPr>
        <p:spPr>
          <a:xfrm>
            <a:off x="428596" y="2071678"/>
            <a:ext cx="8229600" cy="4525963"/>
          </a:xfrm>
        </p:spPr>
        <p:txBody>
          <a:bodyPr>
            <a:normAutofit fontScale="70000" lnSpcReduction="20000"/>
          </a:bodyPr>
          <a:lstStyle/>
          <a:p>
            <a:r>
              <a:rPr lang="es-ES" dirty="0" smtClean="0">
                <a:latin typeface="Baskerville Old Face" pitchFamily="18" charset="0"/>
              </a:rPr>
              <a:t>Se inicia con el </a:t>
            </a:r>
            <a:r>
              <a:rPr lang="es-ES" b="1" dirty="0" smtClean="0">
                <a:latin typeface="Baskerville Old Face" pitchFamily="18" charset="0"/>
              </a:rPr>
              <a:t>saque desde la zona derecha</a:t>
            </a:r>
            <a:r>
              <a:rPr lang="es-ES" dirty="0" smtClean="0">
                <a:latin typeface="Baskerville Old Face" pitchFamily="18" charset="0"/>
              </a:rPr>
              <a:t> de uno de los campos, golpeando el volante para que caiga en la zona de saque diagonalmente opuesta en el campo contrario.</a:t>
            </a:r>
          </a:p>
          <a:p>
            <a:endParaRPr lang="es-ES" dirty="0" smtClean="0">
              <a:latin typeface="Baskerville Old Face" pitchFamily="18" charset="0"/>
            </a:endParaRPr>
          </a:p>
          <a:p>
            <a:r>
              <a:rPr lang="es-ES" dirty="0" smtClean="0">
                <a:latin typeface="Baskerville Old Face" pitchFamily="18" charset="0"/>
              </a:rPr>
              <a:t>Si comete falta el receptor, seguirá sacando el mismo jugador,  pero cambiando de zona de servicio y así sucesivamente mientras siga en poder del servicio.</a:t>
            </a:r>
          </a:p>
          <a:p>
            <a:endParaRPr lang="es-ES" dirty="0" smtClean="0">
              <a:latin typeface="Baskerville Old Face" pitchFamily="18" charset="0"/>
            </a:endParaRPr>
          </a:p>
          <a:p>
            <a:r>
              <a:rPr lang="es-ES" dirty="0" smtClean="0">
                <a:latin typeface="Baskerville Old Face" pitchFamily="18" charset="0"/>
              </a:rPr>
              <a:t>Si comete falta el que saca, </a:t>
            </a:r>
            <a:r>
              <a:rPr lang="es-ES" b="1" dirty="0" smtClean="0">
                <a:latin typeface="Baskerville Old Face" pitchFamily="18" charset="0"/>
              </a:rPr>
              <a:t>perderá el servicio </a:t>
            </a:r>
            <a:r>
              <a:rPr lang="es-ES" dirty="0" smtClean="0">
                <a:latin typeface="Baskerville Old Face" pitchFamily="18" charset="0"/>
              </a:rPr>
              <a:t>que pasará al contrario.</a:t>
            </a:r>
          </a:p>
          <a:p>
            <a:endParaRPr lang="es-ES" dirty="0" smtClean="0">
              <a:latin typeface="Baskerville Old Face" pitchFamily="18" charset="0"/>
            </a:endParaRPr>
          </a:p>
          <a:p>
            <a:r>
              <a:rPr lang="es-ES" dirty="0" smtClean="0">
                <a:latin typeface="Baskerville Old Face" pitchFamily="18" charset="0"/>
              </a:rPr>
              <a:t>Los saques siempre se hacen teniendo en cuenta el tanteo propio a lo largo de todo el partido. Con tanteo </a:t>
            </a:r>
            <a:r>
              <a:rPr lang="es-ES" b="1" dirty="0" smtClean="0">
                <a:latin typeface="Baskerville Old Face" pitchFamily="18" charset="0"/>
              </a:rPr>
              <a:t>par</a:t>
            </a:r>
            <a:r>
              <a:rPr lang="es-ES" dirty="0" smtClean="0">
                <a:latin typeface="Baskerville Old Face" pitchFamily="18" charset="0"/>
              </a:rPr>
              <a:t> los jugadores </a:t>
            </a:r>
            <a:r>
              <a:rPr lang="es-ES" b="1" dirty="0" smtClean="0">
                <a:latin typeface="Baskerville Old Face" pitchFamily="18" charset="0"/>
              </a:rPr>
              <a:t>sacan</a:t>
            </a:r>
            <a:r>
              <a:rPr lang="es-ES" dirty="0" smtClean="0">
                <a:latin typeface="Baskerville Old Face" pitchFamily="18" charset="0"/>
              </a:rPr>
              <a:t> del l</a:t>
            </a:r>
            <a:r>
              <a:rPr lang="es-ES" b="1" dirty="0" smtClean="0">
                <a:latin typeface="Baskerville Old Face" pitchFamily="18" charset="0"/>
              </a:rPr>
              <a:t>ado derecho</a:t>
            </a:r>
            <a:r>
              <a:rPr lang="es-ES" dirty="0" smtClean="0">
                <a:latin typeface="Baskerville Old Face" pitchFamily="18" charset="0"/>
              </a:rPr>
              <a:t> y con tanteo </a:t>
            </a:r>
            <a:r>
              <a:rPr lang="es-ES" b="1" dirty="0" smtClean="0">
                <a:latin typeface="Baskerville Old Face" pitchFamily="18" charset="0"/>
              </a:rPr>
              <a:t>impar</a:t>
            </a:r>
            <a:r>
              <a:rPr lang="es-ES" dirty="0" smtClean="0">
                <a:latin typeface="Baskerville Old Face" pitchFamily="18" charset="0"/>
              </a:rPr>
              <a:t> del lado </a:t>
            </a:r>
            <a:r>
              <a:rPr lang="es-ES" b="1" dirty="0" smtClean="0">
                <a:latin typeface="Baskerville Old Face" pitchFamily="18" charset="0"/>
              </a:rPr>
              <a:t>izquierdo.</a:t>
            </a:r>
            <a:r>
              <a:rPr lang="es-ES" dirty="0" smtClean="0">
                <a:latin typeface="Baskerville Old Face" pitchFamily="18" charset="0"/>
              </a:rPr>
              <a:t> </a:t>
            </a:r>
          </a:p>
          <a:p>
            <a:endParaRPr lang="es-ES" dirty="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3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dissolve">
                                      <p:cBhvr>
                                        <p:cTn id="12" dur="3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iterate type="lt">
                                    <p:tmPct val="10000"/>
                                  </p:iterate>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anim calcmode="lin" valueType="num">
                                      <p:cBhvr>
                                        <p:cTn id="18" dur="5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19" dur="5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21" presetClass="entr" presetSubtype="4"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heel(4)">
                                      <p:cBhvr>
                                        <p:cTn id="24" dur="30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9" presetClass="entr" presetSubtype="0" decel="10000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p:cTn id="29" dur="3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0" dur="3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1" dur="3000" fill="hold"/>
                                        <p:tgtEl>
                                          <p:spTgt spid="3">
                                            <p:txEl>
                                              <p:pRg st="6" end="6"/>
                                            </p:txEl>
                                          </p:spTgt>
                                        </p:tgtEl>
                                        <p:attrNameLst>
                                          <p:attrName>style.rotation</p:attrName>
                                        </p:attrNameLst>
                                      </p:cBhvr>
                                      <p:tavLst>
                                        <p:tav tm="0">
                                          <p:val>
                                            <p:fltVal val="360"/>
                                          </p:val>
                                        </p:tav>
                                        <p:tav tm="100000">
                                          <p:val>
                                            <p:fltVal val="0"/>
                                          </p:val>
                                        </p:tav>
                                      </p:tavLst>
                                    </p:anim>
                                    <p:animEffect transition="in" filter="fade">
                                      <p:cBhvr>
                                        <p:cTn id="32" dur="3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396</TotalTime>
  <Words>1090</Words>
  <PresentationFormat>Presentación en pantalla (4:3)</PresentationFormat>
  <Paragraphs>125</Paragraphs>
  <Slides>18</Slides>
  <Notes>18</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Diapositiva 1</vt:lpstr>
      <vt:lpstr>HISTORIA</vt:lpstr>
      <vt:lpstr>CURIOSIDADES</vt:lpstr>
      <vt:lpstr>LA RAQUETA</vt:lpstr>
      <vt:lpstr>EL AGARRE DE LA RAQUETA</vt:lpstr>
      <vt:lpstr>EL VOLANTE</vt:lpstr>
      <vt:lpstr>EL CAMPO DE JUEGO</vt:lpstr>
      <vt:lpstr> EL PARTIDO</vt:lpstr>
      <vt:lpstr>PARTIDO DE INDIVIDUALES</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donangel</cp:lastModifiedBy>
  <cp:revision>90</cp:revision>
  <dcterms:modified xsi:type="dcterms:W3CDTF">2010-03-12T15:36:31Z</dcterms:modified>
</cp:coreProperties>
</file>